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63" r:id="rId2"/>
    <p:sldId id="257" r:id="rId3"/>
    <p:sldId id="258" r:id="rId4"/>
    <p:sldId id="259" r:id="rId5"/>
    <p:sldId id="260" r:id="rId6"/>
    <p:sldId id="261" r:id="rId7"/>
    <p:sldId id="301" r:id="rId8"/>
    <p:sldId id="264" r:id="rId9"/>
    <p:sldId id="265" r:id="rId10"/>
    <p:sldId id="266" r:id="rId11"/>
    <p:sldId id="267" r:id="rId12"/>
    <p:sldId id="268" r:id="rId13"/>
    <p:sldId id="271" r:id="rId14"/>
    <p:sldId id="272" r:id="rId15"/>
    <p:sldId id="273" r:id="rId16"/>
    <p:sldId id="274" r:id="rId17"/>
    <p:sldId id="275" r:id="rId18"/>
    <p:sldId id="276" r:id="rId19"/>
    <p:sldId id="277" r:id="rId20"/>
    <p:sldId id="278" r:id="rId21"/>
    <p:sldId id="279" r:id="rId22"/>
    <p:sldId id="280" r:id="rId23"/>
    <p:sldId id="282" r:id="rId24"/>
    <p:sldId id="285" r:id="rId25"/>
    <p:sldId id="287" r:id="rId26"/>
    <p:sldId id="289" r:id="rId27"/>
    <p:sldId id="288" r:id="rId28"/>
    <p:sldId id="293" r:id="rId29"/>
    <p:sldId id="299" r:id="rId30"/>
    <p:sldId id="298" r:id="rId31"/>
    <p:sldId id="300" r:id="rId3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oemaker, Kevin" initials="SK" lastIdx="2" clrIdx="0">
    <p:extLst>
      <p:ext uri="{19B8F6BF-5375-455C-9EA6-DF929625EA0E}">
        <p15:presenceInfo xmlns:p15="http://schemas.microsoft.com/office/powerpoint/2012/main" userId="S-1-5-21-76089683-1229140348-623647154-3534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541" autoAdjust="0"/>
  </p:normalViewPr>
  <p:slideViewPr>
    <p:cSldViewPr snapToGrid="0">
      <p:cViewPr varScale="1">
        <p:scale>
          <a:sx n="71" d="100"/>
          <a:sy n="71" d="100"/>
        </p:scale>
        <p:origin x="840" y="72"/>
      </p:cViewPr>
      <p:guideLst/>
    </p:cSldViewPr>
  </p:slideViewPr>
  <p:notesTextViewPr>
    <p:cViewPr>
      <p:scale>
        <a:sx n="1" d="1"/>
        <a:sy n="1" d="1"/>
      </p:scale>
      <p:origin x="0" y="0"/>
    </p:cViewPr>
  </p:notesTextViewPr>
  <p:notesViewPr>
    <p:cSldViewPr snapToGrid="0">
      <p:cViewPr varScale="1">
        <p:scale>
          <a:sx n="87" d="100"/>
          <a:sy n="87" d="100"/>
        </p:scale>
        <p:origin x="294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BBA290F-61A0-4263-8E98-DDE24CD4FD23}" type="datetimeFigureOut">
              <a:rPr lang="en-US" smtClean="0"/>
              <a:t>12/5/2018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3CFDD5E-30C8-4751-A977-D7A0498018D5}" type="slidenum">
              <a:rPr lang="en-US" smtClean="0"/>
              <a:t>‹#›</a:t>
            </a:fld>
            <a:endParaRPr lang="en-US"/>
          </a:p>
        </p:txBody>
      </p:sp>
    </p:spTree>
    <p:extLst>
      <p:ext uri="{BB962C8B-B14F-4D97-AF65-F5344CB8AC3E}">
        <p14:creationId xmlns:p14="http://schemas.microsoft.com/office/powerpoint/2010/main" val="228589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B2B7320-F440-47F2-984F-97B191D5FE08}" type="datetimeFigureOut">
              <a:rPr lang="en-US" smtClean="0"/>
              <a:t>12/5/2018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268600B-849C-4806-BF98-94B7642D85C4}" type="slidenum">
              <a:rPr lang="en-US" smtClean="0"/>
              <a:t>‹#›</a:t>
            </a:fld>
            <a:endParaRPr lang="en-US"/>
          </a:p>
        </p:txBody>
      </p:sp>
    </p:spTree>
    <p:extLst>
      <p:ext uri="{BB962C8B-B14F-4D97-AF65-F5344CB8AC3E}">
        <p14:creationId xmlns:p14="http://schemas.microsoft.com/office/powerpoint/2010/main" val="2387547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96913"/>
            <a:ext cx="4349750" cy="2446337"/>
          </a:xfrm>
        </p:spPr>
      </p:sp>
      <p:sp>
        <p:nvSpPr>
          <p:cNvPr id="3" name="Notes Placeholder 2"/>
          <p:cNvSpPr>
            <a:spLocks noGrp="1"/>
          </p:cNvSpPr>
          <p:nvPr>
            <p:ph type="body" idx="1"/>
          </p:nvPr>
        </p:nvSpPr>
        <p:spPr/>
        <p:txBody>
          <a:bodyPr/>
          <a:lstStyle/>
          <a:p>
            <a:r>
              <a:rPr lang="en-US" dirty="0" smtClean="0"/>
              <a:t>Hi, I’m Kevin Shoemaker, a new wildlife population ecologist in</a:t>
            </a:r>
            <a:r>
              <a:rPr lang="en-US" baseline="0" dirty="0" smtClean="0"/>
              <a:t> NRES.  </a:t>
            </a:r>
          </a:p>
          <a:p>
            <a:endParaRPr lang="en-US" baseline="0" dirty="0" smtClean="0"/>
          </a:p>
          <a:p>
            <a:r>
              <a:rPr lang="en-US" baseline="0" dirty="0" smtClean="0"/>
              <a:t>First of all, I’m really happy to be here- thanks to professor Stoughton for inviting me to talk today.</a:t>
            </a:r>
          </a:p>
          <a:p>
            <a:endParaRPr lang="en-US" baseline="0" dirty="0" smtClean="0"/>
          </a:p>
          <a:p>
            <a:r>
              <a:rPr lang="en-US" baseline="0" dirty="0" smtClean="0"/>
              <a:t>I am a conservation biologist. Conservation biology is an applied field- our goal is to advance the practice of conservation using the best available scientific evidence. So my job is to use evidence, or data, to figure out the best way to maintain large, healthy populations of threatened and endangered species. However, the data are not always clear, and sometimes the data are downright bad- and I’ll explain what I mean by “bad”. Unfortunately, bad data is not the exception- it is the rule! And you can see this as an annoying problem, but I like to see it as a fun challenge! My specialty is to find ways to use bad data to address important conservation issues. </a:t>
            </a:r>
          </a:p>
          <a:p>
            <a:endParaRPr lang="en-US" baseline="0" dirty="0" smtClean="0"/>
          </a:p>
          <a:p>
            <a:r>
              <a:rPr lang="en-US" baseline="0" dirty="0" smtClean="0"/>
              <a:t>This I hope will illustrate a basic fact of ecological research, and in many ways science in general. It is not linear, it is messy. It is not prescriptive, like a typical high school science lab- it is an intensely creative activity.</a:t>
            </a:r>
          </a:p>
          <a:p>
            <a:endParaRPr lang="en-US" baseline="0" dirty="0" smtClean="0"/>
          </a:p>
          <a:p>
            <a:r>
              <a:rPr lang="en-US" baseline="0" dirty="0" smtClean="0"/>
              <a:t>Today I’ll share two examples of this- in the population viability of Galapagos tortoises and the impact of wind energy on the Indiana bat in the eastern US. </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1D929FB-AB86-462F-861B-094EB054547E}" type="slidenum">
              <a:rPr lang="en-US" smtClean="0"/>
              <a:t>1</a:t>
            </a:fld>
            <a:endParaRPr lang="en-US"/>
          </a:p>
        </p:txBody>
      </p:sp>
    </p:spTree>
    <p:extLst>
      <p:ext uri="{BB962C8B-B14F-4D97-AF65-F5344CB8AC3E}">
        <p14:creationId xmlns:p14="http://schemas.microsoft.com/office/powerpoint/2010/main" val="1049120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eaLnBrk="0" fontAlgn="base" hangingPunct="0">
              <a:spcBef>
                <a:spcPct val="30000"/>
              </a:spcBef>
              <a:spcAft>
                <a:spcPct val="0"/>
              </a:spcAft>
              <a:defRPr/>
            </a:pPr>
            <a:r>
              <a:rPr lang="en-US" dirty="0" smtClean="0"/>
              <a:t>The Indiana</a:t>
            </a:r>
            <a:r>
              <a:rPr lang="en-US" baseline="0" dirty="0" smtClean="0"/>
              <a:t> bat is a species of high conservation concern, listed as Endangered by national and international authorities. This species has apparently been in decline since at least the middle part of the last century and probably before that. Based on paleontological records from cave hibernacula Indiana bats likely numbered in the tens of millions prior to European colonization. </a:t>
            </a:r>
            <a:r>
              <a:rPr lang="en-US" dirty="0" smtClean="0"/>
              <a:t>Primary early threats to Indiana bats wer</a:t>
            </a:r>
            <a:r>
              <a:rPr lang="en-US" baseline="0" dirty="0" smtClean="0"/>
              <a:t>e loss of hibernacula to disturbances such as saltpeter mining. In addition, agriculture and other development has changed the character of the landscape through much of the historic range of the species, and likely reduced summer foraging and roosting habitat. In addition, a fungal disease called white nose syndrome has been devastating populations of cave dwelling bats including Indiana bats among others. Finally, there is some concern that wind farms might pose a severe risk to Indiana bats, especially in conjunction with the cumulative effects of the threats listed above.   </a:t>
            </a:r>
            <a:endParaRPr lang="en-US" dirty="0" smtClean="0"/>
          </a:p>
          <a:p>
            <a:pPr defTabSz="931774" eaLnBrk="0" fontAlgn="base" hangingPunct="0">
              <a:spcBef>
                <a:spcPct val="30000"/>
              </a:spcBef>
              <a:spcAft>
                <a:spcPct val="0"/>
              </a:spcAf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2315BF8-8114-41FA-9F1B-9D8A3EC82B01}" type="slidenum">
              <a:rPr lang="en-US" smtClean="0"/>
              <a:pPr>
                <a:defRPr/>
              </a:pPr>
              <a:t>10</a:t>
            </a:fld>
            <a:endParaRPr lang="en-US"/>
          </a:p>
        </p:txBody>
      </p:sp>
    </p:spTree>
    <p:extLst>
      <p:ext uri="{BB962C8B-B14F-4D97-AF65-F5344CB8AC3E}">
        <p14:creationId xmlns:p14="http://schemas.microsoft.com/office/powerpoint/2010/main" val="968573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range of the Indiana bat includes much of the </a:t>
            </a:r>
            <a:r>
              <a:rPr lang="en-US" dirty="0" err="1" smtClean="0"/>
              <a:t>midwest</a:t>
            </a:r>
            <a:r>
              <a:rPr lang="en-US" dirty="0" smtClean="0"/>
              <a:t>,</a:t>
            </a:r>
            <a:r>
              <a:rPr lang="en-US" baseline="0" dirty="0" smtClean="0"/>
              <a:t> </a:t>
            </a:r>
            <a:r>
              <a:rPr lang="en-US" baseline="0" dirty="0" err="1" smtClean="0"/>
              <a:t>appalachia</a:t>
            </a:r>
            <a:r>
              <a:rPr lang="en-US" baseline="0" dirty="0" smtClean="0"/>
              <a:t>, eastern US and great lakes region. The USFWS has divided the range of the Indiana bat into four ecologically-distinct recovery units: the Ozark-central, Midwest, Appalachian, and Northeast.</a:t>
            </a:r>
          </a:p>
          <a:p>
            <a:pPr defTabSz="931774" eaLnBrk="0" fontAlgn="base" hangingPunct="0">
              <a:spcBef>
                <a:spcPct val="30000"/>
              </a:spcBef>
              <a:spcAft>
                <a:spcPct val="0"/>
              </a:spcAft>
              <a:defRPr/>
            </a:pPr>
            <a:endParaRPr lang="en-US" dirty="0" smtClean="0"/>
          </a:p>
          <a:p>
            <a:pPr defTabSz="931774" eaLnBrk="0" fontAlgn="base" hangingPunct="0">
              <a:spcBef>
                <a:spcPct val="30000"/>
              </a:spcBef>
              <a:spcAft>
                <a:spcPct val="0"/>
              </a:spcAft>
              <a:defRPr/>
            </a:pPr>
            <a:r>
              <a:rPr lang="en-US" dirty="0" smtClean="0"/>
              <a:t>Just a quick introduction to the ecology</a:t>
            </a:r>
            <a:r>
              <a:rPr lang="en-US" baseline="0" dirty="0" smtClean="0"/>
              <a:t> of the species. Indiana bats spend their winters in caves and mines. Indiana bat habitat needs include: forested deciduous wetlands, ample forest edges, and insect-rich meadows and streams. I will come back to these critical habitat features when I discuss the modeling approach.</a:t>
            </a:r>
            <a:endParaRPr lang="en-US" dirty="0"/>
          </a:p>
        </p:txBody>
      </p:sp>
      <p:sp>
        <p:nvSpPr>
          <p:cNvPr id="4" name="Slide Number Placeholder 3"/>
          <p:cNvSpPr>
            <a:spLocks noGrp="1"/>
          </p:cNvSpPr>
          <p:nvPr>
            <p:ph type="sldNum" sz="quarter" idx="10"/>
          </p:nvPr>
        </p:nvSpPr>
        <p:spPr/>
        <p:txBody>
          <a:bodyPr/>
          <a:lstStyle/>
          <a:p>
            <a:pPr>
              <a:defRPr/>
            </a:pPr>
            <a:fld id="{52315BF8-8114-41FA-9F1B-9D8A3EC82B01}" type="slidenum">
              <a:rPr lang="en-US" smtClean="0"/>
              <a:pPr>
                <a:defRPr/>
              </a:pPr>
              <a:t>11</a:t>
            </a:fld>
            <a:endParaRPr lang="en-US"/>
          </a:p>
        </p:txBody>
      </p:sp>
    </p:spTree>
    <p:extLst>
      <p:ext uri="{BB962C8B-B14F-4D97-AF65-F5344CB8AC3E}">
        <p14:creationId xmlns:p14="http://schemas.microsoft.com/office/powerpoint/2010/main" val="4106760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eaLnBrk="0" fontAlgn="base" hangingPunct="0">
              <a:spcBef>
                <a:spcPct val="30000"/>
              </a:spcBef>
              <a:spcAft>
                <a:spcPct val="0"/>
              </a:spcAft>
              <a:defRPr/>
            </a:pPr>
            <a:r>
              <a:rPr lang="en-US" dirty="0" smtClean="0"/>
              <a:t>I</a:t>
            </a:r>
            <a:r>
              <a:rPr lang="en-US" baseline="0" dirty="0" smtClean="0"/>
              <a:t> don’t have time to go into detail about the Indiana bat life history. For our purposes it will suffice to focus on fall migration. </a:t>
            </a:r>
            <a:r>
              <a:rPr lang="en-US" dirty="0" smtClean="0"/>
              <a:t>The vast majority of bat kills in general- almost across</a:t>
            </a:r>
            <a:r>
              <a:rPr lang="en-US" baseline="0" dirty="0" smtClean="0"/>
              <a:t> the board-</a:t>
            </a:r>
            <a:r>
              <a:rPr lang="en-US" dirty="0" smtClean="0"/>
              <a:t> are in the fall. This figure illustrates this pattern from a WV</a:t>
            </a:r>
            <a:r>
              <a:rPr lang="en-US" baseline="0" dirty="0" smtClean="0"/>
              <a:t> wind power site</a:t>
            </a:r>
            <a:r>
              <a:rPr lang="en-US" dirty="0" smtClean="0"/>
              <a:t>. </a:t>
            </a:r>
          </a:p>
          <a:p>
            <a:pPr defTabSz="931774" eaLnBrk="0" fontAlgn="base" hangingPunct="0">
              <a:spcBef>
                <a:spcPct val="30000"/>
              </a:spcBef>
              <a:spcAft>
                <a:spcPct val="0"/>
              </a:spcAft>
              <a:defRPr/>
            </a:pPr>
            <a:endParaRPr lang="en-US" dirty="0" smtClean="0"/>
          </a:p>
          <a:p>
            <a:pPr defTabSz="931774" eaLnBrk="0" fontAlgn="base" hangingPunct="0">
              <a:spcBef>
                <a:spcPct val="30000"/>
              </a:spcBef>
              <a:spcAft>
                <a:spcPct val="0"/>
              </a:spcAft>
              <a:defRPr/>
            </a:pPr>
            <a:r>
              <a:rPr lang="en-US" dirty="0" smtClean="0"/>
              <a:t>This seems to hold for </a:t>
            </a:r>
            <a:r>
              <a:rPr lang="en-US" dirty="0" err="1" smtClean="0"/>
              <a:t>indiana</a:t>
            </a:r>
            <a:r>
              <a:rPr lang="en-US" dirty="0" smtClean="0"/>
              <a:t> bats as well, although only 3 observed </a:t>
            </a:r>
            <a:r>
              <a:rPr lang="en-US" dirty="0" err="1" smtClean="0"/>
              <a:t>indiana</a:t>
            </a:r>
            <a:r>
              <a:rPr lang="en-US" dirty="0" smtClean="0"/>
              <a:t> bat fatalities have been directly attributable to wind power development.</a:t>
            </a:r>
            <a:r>
              <a:rPr lang="en-US" baseline="0" dirty="0" smtClean="0"/>
              <a:t> However, all of these fatalities have been observed in late September, as bats are returning to hibernacula.</a:t>
            </a:r>
          </a:p>
        </p:txBody>
      </p:sp>
      <p:sp>
        <p:nvSpPr>
          <p:cNvPr id="4" name="Slide Number Placeholder 3"/>
          <p:cNvSpPr>
            <a:spLocks noGrp="1"/>
          </p:cNvSpPr>
          <p:nvPr>
            <p:ph type="sldNum" sz="quarter" idx="10"/>
          </p:nvPr>
        </p:nvSpPr>
        <p:spPr/>
        <p:txBody>
          <a:bodyPr/>
          <a:lstStyle/>
          <a:p>
            <a:pPr>
              <a:defRPr/>
            </a:pPr>
            <a:fld id="{52315BF8-8114-41FA-9F1B-9D8A3EC82B01}" type="slidenum">
              <a:rPr lang="en-US" smtClean="0"/>
              <a:pPr>
                <a:defRPr/>
              </a:pPr>
              <a:t>12</a:t>
            </a:fld>
            <a:endParaRPr lang="en-US"/>
          </a:p>
        </p:txBody>
      </p:sp>
    </p:spTree>
    <p:extLst>
      <p:ext uri="{BB962C8B-B14F-4D97-AF65-F5344CB8AC3E}">
        <p14:creationId xmlns:p14="http://schemas.microsoft.com/office/powerpoint/2010/main" val="1976426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we only have</a:t>
            </a:r>
            <a:r>
              <a:rPr lang="en-US" baseline="0" dirty="0" smtClean="0"/>
              <a:t> 4 known fatalities to work with, but that doesn’t mean that no data are available to address this problem- we just have to think a little bit.</a:t>
            </a:r>
          </a:p>
          <a:p>
            <a:endParaRPr lang="en-US" baseline="0" dirty="0" smtClean="0"/>
          </a:p>
          <a:p>
            <a:endParaRPr lang="en-US" dirty="0" smtClean="0"/>
          </a:p>
          <a:p>
            <a:endParaRPr lang="en-US" dirty="0" smtClean="0"/>
          </a:p>
          <a:p>
            <a:r>
              <a:rPr lang="en-US" dirty="0" smtClean="0"/>
              <a:t>Most importantly, the Indiana bat is a</a:t>
            </a:r>
            <a:r>
              <a:rPr lang="en-US" baseline="0" dirty="0" smtClean="0"/>
              <a:t> resident</a:t>
            </a:r>
            <a:r>
              <a:rPr lang="en-US" dirty="0" smtClean="0"/>
              <a:t> of deciduous forests. Therefore,</a:t>
            </a:r>
            <a:r>
              <a:rPr lang="en-US" baseline="0" dirty="0" smtClean="0"/>
              <a:t> we obtained GIS data on the location of deciduous forests from the MRLC NLCD database. </a:t>
            </a:r>
            <a:endParaRPr lang="en-US" dirty="0"/>
          </a:p>
        </p:txBody>
      </p:sp>
      <p:sp>
        <p:nvSpPr>
          <p:cNvPr id="4" name="Slide Number Placeholder 3"/>
          <p:cNvSpPr>
            <a:spLocks noGrp="1"/>
          </p:cNvSpPr>
          <p:nvPr>
            <p:ph type="sldNum" sz="quarter" idx="10"/>
          </p:nvPr>
        </p:nvSpPr>
        <p:spPr/>
        <p:txBody>
          <a:bodyPr/>
          <a:lstStyle/>
          <a:p>
            <a:pPr>
              <a:defRPr/>
            </a:pPr>
            <a:fld id="{52315BF8-8114-41FA-9F1B-9D8A3EC82B01}" type="slidenum">
              <a:rPr lang="en-US" smtClean="0"/>
              <a:pPr>
                <a:defRPr/>
              </a:pPr>
              <a:t>13</a:t>
            </a:fld>
            <a:endParaRPr lang="en-US"/>
          </a:p>
        </p:txBody>
      </p:sp>
    </p:spTree>
    <p:extLst>
      <p:ext uri="{BB962C8B-B14F-4D97-AF65-F5344CB8AC3E}">
        <p14:creationId xmlns:p14="http://schemas.microsoft.com/office/powerpoint/2010/main" val="3521582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experts</a:t>
            </a:r>
            <a:r>
              <a:rPr lang="en-US" baseline="0" dirty="0" smtClean="0"/>
              <a:t> have noted that the </a:t>
            </a:r>
            <a:r>
              <a:rPr lang="en-US" baseline="0" dirty="0" err="1" smtClean="0"/>
              <a:t>indiana</a:t>
            </a:r>
            <a:r>
              <a:rPr lang="en-US" baseline="0" dirty="0" smtClean="0"/>
              <a:t> bat tends to forage along forest edges and tends to roost in areas of high edge density. Therefore, we derived a forest edge density map using data from the NLCD database.</a:t>
            </a:r>
            <a:endParaRPr lang="en-US" dirty="0"/>
          </a:p>
        </p:txBody>
      </p:sp>
      <p:sp>
        <p:nvSpPr>
          <p:cNvPr id="4" name="Slide Number Placeholder 3"/>
          <p:cNvSpPr>
            <a:spLocks noGrp="1"/>
          </p:cNvSpPr>
          <p:nvPr>
            <p:ph type="sldNum" sz="quarter" idx="10"/>
          </p:nvPr>
        </p:nvSpPr>
        <p:spPr/>
        <p:txBody>
          <a:bodyPr/>
          <a:lstStyle/>
          <a:p>
            <a:pPr>
              <a:defRPr/>
            </a:pPr>
            <a:fld id="{52315BF8-8114-41FA-9F1B-9D8A3EC82B01}" type="slidenum">
              <a:rPr lang="en-US" smtClean="0"/>
              <a:pPr>
                <a:defRPr/>
              </a:pPr>
              <a:t>14</a:t>
            </a:fld>
            <a:endParaRPr lang="en-US"/>
          </a:p>
        </p:txBody>
      </p:sp>
    </p:spTree>
    <p:extLst>
      <p:ext uri="{BB962C8B-B14F-4D97-AF65-F5344CB8AC3E}">
        <p14:creationId xmlns:p14="http://schemas.microsoft.com/office/powerpoint/2010/main" val="418110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indiana</a:t>
            </a:r>
            <a:r>
              <a:rPr lang="en-US" baseline="0" dirty="0" smtClean="0"/>
              <a:t> bat roosts in large trees with peeling bark, which are only present in older forests. Therefore, we compiled a map of forest age, based on data from Oak Ridge National Laboratory using Landsat satellite data as well as other data sources.</a:t>
            </a:r>
            <a:endParaRPr lang="en-US" dirty="0"/>
          </a:p>
        </p:txBody>
      </p:sp>
      <p:sp>
        <p:nvSpPr>
          <p:cNvPr id="4" name="Slide Number Placeholder 3"/>
          <p:cNvSpPr>
            <a:spLocks noGrp="1"/>
          </p:cNvSpPr>
          <p:nvPr>
            <p:ph type="sldNum" sz="quarter" idx="10"/>
          </p:nvPr>
        </p:nvSpPr>
        <p:spPr/>
        <p:txBody>
          <a:bodyPr/>
          <a:lstStyle/>
          <a:p>
            <a:pPr>
              <a:defRPr/>
            </a:pPr>
            <a:fld id="{52315BF8-8114-41FA-9F1B-9D8A3EC82B01}" type="slidenum">
              <a:rPr lang="en-US" smtClean="0"/>
              <a:pPr>
                <a:defRPr/>
              </a:pPr>
              <a:t>15</a:t>
            </a:fld>
            <a:endParaRPr lang="en-US"/>
          </a:p>
        </p:txBody>
      </p:sp>
    </p:spTree>
    <p:extLst>
      <p:ext uri="{BB962C8B-B14F-4D97-AF65-F5344CB8AC3E}">
        <p14:creationId xmlns:p14="http://schemas.microsoft.com/office/powerpoint/2010/main" val="3752916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Indiana bat is</a:t>
            </a:r>
            <a:r>
              <a:rPr lang="en-US" baseline="0" dirty="0" smtClean="0"/>
              <a:t> generally associated with lowlands and wetlands. Therefore, we compiled a map of wetland density based on data from the national wetlands inventory. </a:t>
            </a:r>
            <a:endParaRPr lang="en-US" dirty="0"/>
          </a:p>
        </p:txBody>
      </p:sp>
      <p:sp>
        <p:nvSpPr>
          <p:cNvPr id="4" name="Slide Number Placeholder 3"/>
          <p:cNvSpPr>
            <a:spLocks noGrp="1"/>
          </p:cNvSpPr>
          <p:nvPr>
            <p:ph type="sldNum" sz="quarter" idx="10"/>
          </p:nvPr>
        </p:nvSpPr>
        <p:spPr/>
        <p:txBody>
          <a:bodyPr/>
          <a:lstStyle/>
          <a:p>
            <a:pPr>
              <a:defRPr/>
            </a:pPr>
            <a:fld id="{52315BF8-8114-41FA-9F1B-9D8A3EC82B01}" type="slidenum">
              <a:rPr lang="en-US" smtClean="0"/>
              <a:pPr>
                <a:defRPr/>
              </a:pPr>
              <a:t>16</a:t>
            </a:fld>
            <a:endParaRPr lang="en-US"/>
          </a:p>
        </p:txBody>
      </p:sp>
    </p:spTree>
    <p:extLst>
      <p:ext uri="{BB962C8B-B14F-4D97-AF65-F5344CB8AC3E}">
        <p14:creationId xmlns:p14="http://schemas.microsoft.com/office/powerpoint/2010/main" val="1457994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Bats in general tend</a:t>
            </a:r>
            <a:r>
              <a:rPr lang="en-US" baseline="0" dirty="0" smtClean="0"/>
              <a:t> to forage along streams as well as fields and forest edges. Therefore, we compiled a stream density layer based on data from the national hydrography dataset. </a:t>
            </a:r>
            <a:endParaRPr lang="en-US" dirty="0"/>
          </a:p>
        </p:txBody>
      </p:sp>
      <p:sp>
        <p:nvSpPr>
          <p:cNvPr id="4" name="Slide Number Placeholder 3"/>
          <p:cNvSpPr>
            <a:spLocks noGrp="1"/>
          </p:cNvSpPr>
          <p:nvPr>
            <p:ph type="sldNum" sz="quarter" idx="10"/>
          </p:nvPr>
        </p:nvSpPr>
        <p:spPr/>
        <p:txBody>
          <a:bodyPr/>
          <a:lstStyle/>
          <a:p>
            <a:pPr>
              <a:defRPr/>
            </a:pPr>
            <a:fld id="{52315BF8-8114-41FA-9F1B-9D8A3EC82B01}" type="slidenum">
              <a:rPr lang="en-US" smtClean="0"/>
              <a:pPr>
                <a:defRPr/>
              </a:pPr>
              <a:t>17</a:t>
            </a:fld>
            <a:endParaRPr lang="en-US"/>
          </a:p>
        </p:txBody>
      </p:sp>
    </p:spTree>
    <p:extLst>
      <p:ext uri="{BB962C8B-B14F-4D97-AF65-F5344CB8AC3E}">
        <p14:creationId xmlns:p14="http://schemas.microsoft.com/office/powerpoint/2010/main" val="190669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t>
            </a:r>
            <a:r>
              <a:rPr lang="en-US" baseline="0" dirty="0" err="1" smtClean="0"/>
              <a:t>indiana</a:t>
            </a:r>
            <a:r>
              <a:rPr lang="en-US" baseline="0" dirty="0" smtClean="0"/>
              <a:t> bat is insectivorous, and seems to prefer roosting in areas relatively near to a wide array of potential insect-producing habitats such as streams, lakes, meadows, and agricultural fields. </a:t>
            </a:r>
            <a:endParaRPr lang="en-US" dirty="0"/>
          </a:p>
        </p:txBody>
      </p:sp>
      <p:sp>
        <p:nvSpPr>
          <p:cNvPr id="4" name="Slide Number Placeholder 3"/>
          <p:cNvSpPr>
            <a:spLocks noGrp="1"/>
          </p:cNvSpPr>
          <p:nvPr>
            <p:ph type="sldNum" sz="quarter" idx="10"/>
          </p:nvPr>
        </p:nvSpPr>
        <p:spPr/>
        <p:txBody>
          <a:bodyPr/>
          <a:lstStyle/>
          <a:p>
            <a:pPr>
              <a:defRPr/>
            </a:pPr>
            <a:fld id="{52315BF8-8114-41FA-9F1B-9D8A3EC82B01}" type="slidenum">
              <a:rPr lang="en-US" smtClean="0"/>
              <a:pPr>
                <a:defRPr/>
              </a:pPr>
              <a:t>18</a:t>
            </a:fld>
            <a:endParaRPr lang="en-US"/>
          </a:p>
        </p:txBody>
      </p:sp>
    </p:spTree>
    <p:extLst>
      <p:ext uri="{BB962C8B-B14F-4D97-AF65-F5344CB8AC3E}">
        <p14:creationId xmlns:p14="http://schemas.microsoft.com/office/powerpoint/2010/main" val="945528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a:t>
            </a:r>
            <a:r>
              <a:rPr lang="en-US" dirty="0" err="1" smtClean="0"/>
              <a:t>indian</a:t>
            </a:r>
            <a:r>
              <a:rPr lang="en-US" baseline="0" dirty="0" err="1" smtClean="0"/>
              <a:t>a</a:t>
            </a:r>
            <a:r>
              <a:rPr lang="en-US" baseline="0" dirty="0" smtClean="0"/>
              <a:t> bats can migrate long distances, but quality areas near hibernacula are more likely to be used than areas far from hibernacula. Therefore, we will use the distance from nearest hibernaculum as part of our habitat suitability algorithm. </a:t>
            </a:r>
            <a:endParaRPr lang="en-US" dirty="0"/>
          </a:p>
        </p:txBody>
      </p:sp>
      <p:sp>
        <p:nvSpPr>
          <p:cNvPr id="4" name="Slide Number Placeholder 3"/>
          <p:cNvSpPr>
            <a:spLocks noGrp="1"/>
          </p:cNvSpPr>
          <p:nvPr>
            <p:ph type="sldNum" sz="quarter" idx="10"/>
          </p:nvPr>
        </p:nvSpPr>
        <p:spPr/>
        <p:txBody>
          <a:bodyPr/>
          <a:lstStyle/>
          <a:p>
            <a:pPr>
              <a:defRPr/>
            </a:pPr>
            <a:fld id="{52315BF8-8114-41FA-9F1B-9D8A3EC82B01}" type="slidenum">
              <a:rPr lang="en-US" smtClean="0"/>
              <a:pPr>
                <a:defRPr/>
              </a:pPr>
              <a:t>19</a:t>
            </a:fld>
            <a:endParaRPr lang="en-US"/>
          </a:p>
        </p:txBody>
      </p:sp>
    </p:spTree>
    <p:extLst>
      <p:ext uri="{BB962C8B-B14F-4D97-AF65-F5344CB8AC3E}">
        <p14:creationId xmlns:p14="http://schemas.microsoft.com/office/powerpoint/2010/main" val="534740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96913"/>
            <a:ext cx="4349750" cy="2446337"/>
          </a:xfrm>
        </p:spPr>
      </p:sp>
      <p:sp>
        <p:nvSpPr>
          <p:cNvPr id="3" name="Notes Placeholder 2"/>
          <p:cNvSpPr>
            <a:spLocks noGrp="1"/>
          </p:cNvSpPr>
          <p:nvPr>
            <p:ph type="body" idx="1"/>
          </p:nvPr>
        </p:nvSpPr>
        <p:spPr/>
        <p:txBody>
          <a:bodyPr/>
          <a:lstStyle/>
          <a:p>
            <a:endParaRPr lang="en-US" baseline="0" dirty="0" smtClean="0"/>
          </a:p>
          <a:p>
            <a:r>
              <a:rPr lang="en-US" baseline="0" dirty="0" smtClean="0"/>
              <a:t>One example of this from my research is my work with documenting the success of the repatriation of the Espanola tortoise on Espanola island in Galapagos.</a:t>
            </a:r>
          </a:p>
          <a:p>
            <a:endParaRPr lang="en-US" baseline="0" dirty="0" smtClean="0"/>
          </a:p>
          <a:p>
            <a:r>
              <a:rPr lang="en-US" baseline="0" dirty="0" smtClean="0"/>
              <a:t>[click] By the way, there is a tortoise in this picture!</a:t>
            </a:r>
            <a:endParaRPr lang="en-US" dirty="0"/>
          </a:p>
        </p:txBody>
      </p:sp>
      <p:sp>
        <p:nvSpPr>
          <p:cNvPr id="4" name="Slide Number Placeholder 3"/>
          <p:cNvSpPr>
            <a:spLocks noGrp="1"/>
          </p:cNvSpPr>
          <p:nvPr>
            <p:ph type="sldNum" sz="quarter" idx="10"/>
          </p:nvPr>
        </p:nvSpPr>
        <p:spPr/>
        <p:txBody>
          <a:bodyPr/>
          <a:lstStyle/>
          <a:p>
            <a:fld id="{91D929FB-AB86-462F-861B-094EB054547E}" type="slidenum">
              <a:rPr lang="en-US" smtClean="0"/>
              <a:t>2</a:t>
            </a:fld>
            <a:endParaRPr lang="en-US"/>
          </a:p>
        </p:txBody>
      </p:sp>
    </p:spTree>
    <p:extLst>
      <p:ext uri="{BB962C8B-B14F-4D97-AF65-F5344CB8AC3E}">
        <p14:creationId xmlns:p14="http://schemas.microsoft.com/office/powerpoint/2010/main" val="1019616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combined</a:t>
            </a:r>
            <a:r>
              <a:rPr lang="en-US" baseline="0" dirty="0" smtClean="0"/>
              <a:t> all habitat suitability layers into a single map of overall habitat suitability. We will continue to consult with experts and published literature to refine the algorithm. For now, we just normalized each component layer to the same scale and added them up. </a:t>
            </a:r>
            <a:endParaRPr lang="en-US" dirty="0"/>
          </a:p>
        </p:txBody>
      </p:sp>
      <p:sp>
        <p:nvSpPr>
          <p:cNvPr id="4" name="Slide Number Placeholder 3"/>
          <p:cNvSpPr>
            <a:spLocks noGrp="1"/>
          </p:cNvSpPr>
          <p:nvPr>
            <p:ph type="sldNum" sz="quarter" idx="10"/>
          </p:nvPr>
        </p:nvSpPr>
        <p:spPr/>
        <p:txBody>
          <a:bodyPr/>
          <a:lstStyle/>
          <a:p>
            <a:pPr>
              <a:defRPr/>
            </a:pPr>
            <a:fld id="{52315BF8-8114-41FA-9F1B-9D8A3EC82B01}" type="slidenum">
              <a:rPr lang="en-US" smtClean="0"/>
              <a:pPr>
                <a:defRPr/>
              </a:pPr>
              <a:t>20</a:t>
            </a:fld>
            <a:endParaRPr lang="en-US"/>
          </a:p>
        </p:txBody>
      </p:sp>
    </p:spTree>
    <p:extLst>
      <p:ext uri="{BB962C8B-B14F-4D97-AF65-F5344CB8AC3E}">
        <p14:creationId xmlns:p14="http://schemas.microsoft.com/office/powerpoint/2010/main" val="866215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will combine</a:t>
            </a:r>
            <a:r>
              <a:rPr lang="en-US" baseline="0" dirty="0" smtClean="0"/>
              <a:t> all habitat suitability layers into a single map of overall habitat suitability. We will consult with experts and published literature to refine the algorithm. For now, we just normalized each component layer to the same scale and added them up. </a:t>
            </a:r>
            <a:endParaRPr lang="en-US" dirty="0"/>
          </a:p>
        </p:txBody>
      </p:sp>
      <p:sp>
        <p:nvSpPr>
          <p:cNvPr id="4" name="Slide Number Placeholder 3"/>
          <p:cNvSpPr>
            <a:spLocks noGrp="1"/>
          </p:cNvSpPr>
          <p:nvPr>
            <p:ph type="sldNum" sz="quarter" idx="10"/>
          </p:nvPr>
        </p:nvSpPr>
        <p:spPr/>
        <p:txBody>
          <a:bodyPr/>
          <a:lstStyle/>
          <a:p>
            <a:pPr>
              <a:defRPr/>
            </a:pPr>
            <a:fld id="{52315BF8-8114-41FA-9F1B-9D8A3EC82B01}" type="slidenum">
              <a:rPr lang="en-US" smtClean="0"/>
              <a:pPr>
                <a:defRPr/>
              </a:pPr>
              <a:t>21</a:t>
            </a:fld>
            <a:endParaRPr lang="en-US"/>
          </a:p>
        </p:txBody>
      </p:sp>
    </p:spTree>
    <p:extLst>
      <p:ext uri="{BB962C8B-B14F-4D97-AF65-F5344CB8AC3E}">
        <p14:creationId xmlns:p14="http://schemas.microsoft.com/office/powerpoint/2010/main" val="1824381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will combine</a:t>
            </a:r>
            <a:r>
              <a:rPr lang="en-US" baseline="0" dirty="0" smtClean="0"/>
              <a:t> all habitat suitability layers into a single map of overall habitat suitability. We will consult with experts and published literature to refine the algorithm. For now, we just normalized each component layer to the same scale and added them up. </a:t>
            </a:r>
            <a:endParaRPr lang="en-US" dirty="0"/>
          </a:p>
        </p:txBody>
      </p:sp>
      <p:sp>
        <p:nvSpPr>
          <p:cNvPr id="4" name="Slide Number Placeholder 3"/>
          <p:cNvSpPr>
            <a:spLocks noGrp="1"/>
          </p:cNvSpPr>
          <p:nvPr>
            <p:ph type="sldNum" sz="quarter" idx="10"/>
          </p:nvPr>
        </p:nvSpPr>
        <p:spPr/>
        <p:txBody>
          <a:bodyPr/>
          <a:lstStyle/>
          <a:p>
            <a:pPr>
              <a:defRPr/>
            </a:pPr>
            <a:fld id="{52315BF8-8114-41FA-9F1B-9D8A3EC82B01}" type="slidenum">
              <a:rPr lang="en-US" smtClean="0"/>
              <a:pPr>
                <a:defRPr/>
              </a:pPr>
              <a:t>22</a:t>
            </a:fld>
            <a:endParaRPr lang="en-US"/>
          </a:p>
        </p:txBody>
      </p:sp>
    </p:spTree>
    <p:extLst>
      <p:ext uri="{BB962C8B-B14F-4D97-AF65-F5344CB8AC3E}">
        <p14:creationId xmlns:p14="http://schemas.microsoft.com/office/powerpoint/2010/main" val="411620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put all the component</a:t>
            </a:r>
            <a:r>
              <a:rPr lang="en-US" baseline="0" dirty="0" smtClean="0"/>
              <a:t> maps together, this is what we get. </a:t>
            </a:r>
            <a:r>
              <a:rPr lang="en-US" dirty="0" smtClean="0"/>
              <a:t>Note the darker</a:t>
            </a:r>
            <a:r>
              <a:rPr lang="en-US" baseline="0" dirty="0" smtClean="0"/>
              <a:t> dots, which represent cities. Indiana bats are thought to travel around rather than through cities…</a:t>
            </a:r>
            <a:endParaRPr lang="en-US" dirty="0"/>
          </a:p>
        </p:txBody>
      </p:sp>
      <p:sp>
        <p:nvSpPr>
          <p:cNvPr id="4" name="Slide Number Placeholder 3"/>
          <p:cNvSpPr>
            <a:spLocks noGrp="1"/>
          </p:cNvSpPr>
          <p:nvPr>
            <p:ph type="sldNum" sz="quarter" idx="10"/>
          </p:nvPr>
        </p:nvSpPr>
        <p:spPr/>
        <p:txBody>
          <a:bodyPr/>
          <a:lstStyle/>
          <a:p>
            <a:pPr>
              <a:defRPr/>
            </a:pPr>
            <a:fld id="{52315BF8-8114-41FA-9F1B-9D8A3EC82B01}" type="slidenum">
              <a:rPr lang="en-US" smtClean="0"/>
              <a:pPr>
                <a:defRPr/>
              </a:pPr>
              <a:t>23</a:t>
            </a:fld>
            <a:endParaRPr lang="en-US"/>
          </a:p>
        </p:txBody>
      </p:sp>
    </p:spTree>
    <p:extLst>
      <p:ext uri="{BB962C8B-B14F-4D97-AF65-F5344CB8AC3E}">
        <p14:creationId xmlns:p14="http://schemas.microsoft.com/office/powerpoint/2010/main" val="1946070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eaLnBrk="0" fontAlgn="base" hangingPunct="0">
              <a:spcBef>
                <a:spcPct val="30000"/>
              </a:spcBef>
              <a:spcAft>
                <a:spcPct val="0"/>
              </a:spcAft>
              <a:defRPr/>
            </a:pPr>
            <a:r>
              <a:rPr lang="en-US" dirty="0" smtClean="0"/>
              <a:t>To put all this information together, we used </a:t>
            </a:r>
            <a:r>
              <a:rPr lang="en-US" dirty="0" err="1" smtClean="0"/>
              <a:t>circuitscape</a:t>
            </a:r>
            <a:r>
              <a:rPr lang="en-US" dirty="0" smtClean="0"/>
              <a:t> software,</a:t>
            </a:r>
            <a:r>
              <a:rPr lang="en-US" baseline="0" dirty="0" smtClean="0"/>
              <a:t> which uses electrical circuit theory to model animal movements. For this project, we are modeling fall migration. Therefore, we use the summer roost sites as current sources and we use the hibernacula as electrical grounds. The software accepts the sources, grounds, and the resistance map shown in the previous slide. The software then computes the total current flowing through each grid cell in the landscape (in this case, around 15 million grid cells). </a:t>
            </a:r>
            <a:endParaRPr lang="en-US" dirty="0" smtClean="0"/>
          </a:p>
          <a:p>
            <a:endParaRPr lang="en-US" dirty="0" smtClean="0"/>
          </a:p>
          <a:p>
            <a:r>
              <a:rPr lang="en-US" dirty="0" smtClean="0"/>
              <a:t>This is the a result from the </a:t>
            </a:r>
            <a:r>
              <a:rPr lang="en-US" dirty="0" err="1" smtClean="0"/>
              <a:t>Circuitscape</a:t>
            </a:r>
            <a:r>
              <a:rPr lang="en-US" dirty="0" smtClean="0"/>
              <a:t> analysis for the Ozark-central recovery unit. </a:t>
            </a:r>
          </a:p>
          <a:p>
            <a:endParaRPr lang="en-US" dirty="0" smtClean="0"/>
          </a:p>
          <a:p>
            <a:pPr defTabSz="931774" eaLnBrk="0" fontAlgn="base" hangingPunct="0">
              <a:spcBef>
                <a:spcPct val="30000"/>
              </a:spcBef>
              <a:spcAft>
                <a:spcPct val="0"/>
              </a:spcAft>
              <a:defRPr/>
            </a:pPr>
            <a:r>
              <a:rPr lang="en-US" dirty="0" smtClean="0"/>
              <a:t>Now</a:t>
            </a:r>
            <a:r>
              <a:rPr lang="en-US" baseline="0" dirty="0" smtClean="0"/>
              <a:t> we can overlay the wind facilities in order to connect the </a:t>
            </a:r>
            <a:r>
              <a:rPr lang="en-US" baseline="0" dirty="0" err="1" smtClean="0"/>
              <a:t>circuitscape</a:t>
            </a:r>
            <a:r>
              <a:rPr lang="en-US" baseline="0" dirty="0" smtClean="0"/>
              <a:t> analysis to our ultimate question of interest: what proportion of bats are likely to be flying through the wind farm footprint? </a:t>
            </a:r>
          </a:p>
          <a:p>
            <a:endParaRPr lang="en-US" dirty="0"/>
          </a:p>
        </p:txBody>
      </p:sp>
      <p:sp>
        <p:nvSpPr>
          <p:cNvPr id="4" name="Slide Number Placeholder 3"/>
          <p:cNvSpPr>
            <a:spLocks noGrp="1"/>
          </p:cNvSpPr>
          <p:nvPr>
            <p:ph type="sldNum" sz="quarter" idx="10"/>
          </p:nvPr>
        </p:nvSpPr>
        <p:spPr/>
        <p:txBody>
          <a:bodyPr/>
          <a:lstStyle/>
          <a:p>
            <a:pPr>
              <a:defRPr/>
            </a:pPr>
            <a:fld id="{52315BF8-8114-41FA-9F1B-9D8A3EC82B01}" type="slidenum">
              <a:rPr lang="en-US" smtClean="0"/>
              <a:pPr>
                <a:defRPr/>
              </a:pPr>
              <a:t>24</a:t>
            </a:fld>
            <a:endParaRPr lang="en-US"/>
          </a:p>
        </p:txBody>
      </p:sp>
    </p:spTree>
    <p:extLst>
      <p:ext uri="{BB962C8B-B14F-4D97-AF65-F5344CB8AC3E}">
        <p14:creationId xmlns:p14="http://schemas.microsoft.com/office/powerpoint/2010/main" val="2702654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eaLnBrk="0" fontAlgn="base" hangingPunct="0">
              <a:spcBef>
                <a:spcPct val="30000"/>
              </a:spcBef>
              <a:spcAft>
                <a:spcPct val="0"/>
              </a:spcAft>
              <a:defRPr/>
            </a:pPr>
            <a:r>
              <a:rPr lang="en-US" dirty="0" smtClean="0"/>
              <a:t>Note</a:t>
            </a:r>
            <a:r>
              <a:rPr lang="en-US" baseline="0" dirty="0" smtClean="0"/>
              <a:t> that some wind farm locations appear to be located in some more important migration areas for </a:t>
            </a:r>
            <a:r>
              <a:rPr lang="en-US" baseline="0" dirty="0" err="1" smtClean="0"/>
              <a:t>indiana</a:t>
            </a:r>
            <a:r>
              <a:rPr lang="en-US" baseline="0" dirty="0" smtClean="0"/>
              <a:t> bats in this recovery unit.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2315BF8-8114-41FA-9F1B-9D8A3EC82B01}" type="slidenum">
              <a:rPr lang="en-US" smtClean="0"/>
              <a:pPr>
                <a:defRPr/>
              </a:pPr>
              <a:t>25</a:t>
            </a:fld>
            <a:endParaRPr lang="en-US"/>
          </a:p>
        </p:txBody>
      </p:sp>
    </p:spTree>
    <p:extLst>
      <p:ext uri="{BB962C8B-B14F-4D97-AF65-F5344CB8AC3E}">
        <p14:creationId xmlns:p14="http://schemas.microsoft.com/office/powerpoint/2010/main" val="3213950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Roth Rock site: far western</a:t>
            </a:r>
            <a:r>
              <a:rPr lang="en-US" baseline="0" dirty="0" smtClean="0"/>
              <a:t> MD on WV border. </a:t>
            </a:r>
            <a:endParaRPr lang="en-US" dirty="0"/>
          </a:p>
        </p:txBody>
      </p:sp>
      <p:sp>
        <p:nvSpPr>
          <p:cNvPr id="4" name="Slide Number Placeholder 3"/>
          <p:cNvSpPr>
            <a:spLocks noGrp="1"/>
          </p:cNvSpPr>
          <p:nvPr>
            <p:ph type="sldNum" sz="quarter" idx="10"/>
          </p:nvPr>
        </p:nvSpPr>
        <p:spPr/>
        <p:txBody>
          <a:bodyPr/>
          <a:lstStyle/>
          <a:p>
            <a:pPr>
              <a:defRPr/>
            </a:pPr>
            <a:fld id="{52315BF8-8114-41FA-9F1B-9D8A3EC82B01}" type="slidenum">
              <a:rPr lang="en-US" smtClean="0"/>
              <a:pPr>
                <a:defRPr/>
              </a:pPr>
              <a:t>26</a:t>
            </a:fld>
            <a:endParaRPr lang="en-US"/>
          </a:p>
        </p:txBody>
      </p:sp>
    </p:spTree>
    <p:extLst>
      <p:ext uri="{BB962C8B-B14F-4D97-AF65-F5344CB8AC3E}">
        <p14:creationId xmlns:p14="http://schemas.microsoft.com/office/powerpoint/2010/main" val="1451421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our current estimate of the total percentage of each </a:t>
            </a:r>
            <a:r>
              <a:rPr lang="en-US" baseline="0" dirty="0" err="1" smtClean="0"/>
              <a:t>indiana</a:t>
            </a:r>
            <a:r>
              <a:rPr lang="en-US" baseline="0" dirty="0" smtClean="0"/>
              <a:t> bat recovery unit likely to migrate through a wind farm facility in the fall. From this we computed a high and a low estimate of total annual wind-turbine </a:t>
            </a:r>
            <a:r>
              <a:rPr lang="en-US" baseline="0" dirty="0" err="1" smtClean="0"/>
              <a:t>mortaility</a:t>
            </a:r>
            <a:r>
              <a:rPr lang="en-US" baseline="0" dirty="0" smtClean="0"/>
              <a:t> by assuming that 10% or 1% of these individuals are killed. </a:t>
            </a:r>
          </a:p>
          <a:p>
            <a:endParaRPr lang="en-US" dirty="0"/>
          </a:p>
        </p:txBody>
      </p:sp>
      <p:sp>
        <p:nvSpPr>
          <p:cNvPr id="4" name="Slide Number Placeholder 3"/>
          <p:cNvSpPr>
            <a:spLocks noGrp="1"/>
          </p:cNvSpPr>
          <p:nvPr>
            <p:ph type="sldNum" sz="quarter" idx="10"/>
          </p:nvPr>
        </p:nvSpPr>
        <p:spPr/>
        <p:txBody>
          <a:bodyPr/>
          <a:lstStyle/>
          <a:p>
            <a:pPr>
              <a:defRPr/>
            </a:pPr>
            <a:fld id="{52315BF8-8114-41FA-9F1B-9D8A3EC82B01}" type="slidenum">
              <a:rPr lang="en-US" smtClean="0"/>
              <a:pPr>
                <a:defRPr/>
              </a:pPr>
              <a:t>27</a:t>
            </a:fld>
            <a:endParaRPr lang="en-US"/>
          </a:p>
        </p:txBody>
      </p:sp>
    </p:spTree>
    <p:extLst>
      <p:ext uri="{BB962C8B-B14F-4D97-AF65-F5344CB8AC3E}">
        <p14:creationId xmlns:p14="http://schemas.microsoft.com/office/powerpoint/2010/main" val="6136032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is simple to compute this using the </a:t>
            </a:r>
            <a:r>
              <a:rPr lang="en-US" baseline="0" dirty="0" err="1" smtClean="0"/>
              <a:t>circuitscape</a:t>
            </a:r>
            <a:r>
              <a:rPr lang="en-US" baseline="0" dirty="0" smtClean="0"/>
              <a:t> inputs and outputs. However, once we know the total population proportion flying through the wind farm footprints we must make a guess about the proportion of those individuals that are killed. We could conservatively guess that 100% or 50% are hit by turbines, although the true number is likely to be much lower. Based on this demonstration analysis, about 0.6% of the population would be killed if half of all individuals flying through wind farm footprints were killed. </a:t>
            </a:r>
          </a:p>
          <a:p>
            <a:endParaRPr lang="en-US" baseline="0" dirty="0" smtClean="0"/>
          </a:p>
          <a:p>
            <a:r>
              <a:rPr lang="en-US" baseline="0" dirty="0" smtClean="0"/>
              <a:t>NOTE: our model infers that about 2000 bats pass through the Fowler Ridge wind facility in Indiana each year. Only 3 </a:t>
            </a:r>
            <a:r>
              <a:rPr lang="en-US" baseline="0" dirty="0" err="1" smtClean="0"/>
              <a:t>indiana</a:t>
            </a:r>
            <a:r>
              <a:rPr lang="en-US" baseline="0" dirty="0" smtClean="0"/>
              <a:t> bats fatalities have been observed there: the only known Indiana bat fatalities. If we assume that the observed number represents only 5% of those actually killed, then we could infer that approximately 3% of those bats passing through the facility are killed. Here we assume for arguments sake that 10% of bats passing through each facility are killed.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52315BF8-8114-41FA-9F1B-9D8A3EC82B01}" type="slidenum">
              <a:rPr lang="en-US" smtClean="0"/>
              <a:pPr>
                <a:defRPr/>
              </a:pPr>
              <a:t>28</a:t>
            </a:fld>
            <a:endParaRPr lang="en-US"/>
          </a:p>
        </p:txBody>
      </p:sp>
    </p:spTree>
    <p:extLst>
      <p:ext uri="{BB962C8B-B14F-4D97-AF65-F5344CB8AC3E}">
        <p14:creationId xmlns:p14="http://schemas.microsoft.com/office/powerpoint/2010/main" val="1621852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96913"/>
            <a:ext cx="4349750" cy="2446337"/>
          </a:xfrm>
        </p:spPr>
      </p:sp>
      <p:sp>
        <p:nvSpPr>
          <p:cNvPr id="3" name="Notes Placeholder 2"/>
          <p:cNvSpPr>
            <a:spLocks noGrp="1"/>
          </p:cNvSpPr>
          <p:nvPr>
            <p:ph type="body" idx="1"/>
          </p:nvPr>
        </p:nvSpPr>
        <p:spPr/>
        <p:txBody>
          <a:bodyPr/>
          <a:lstStyle/>
          <a:p>
            <a:r>
              <a:rPr lang="en-US" baseline="0" dirty="0" smtClean="0"/>
              <a:t>Just for geographical reference- here is </a:t>
            </a:r>
            <a:r>
              <a:rPr lang="en-US" baseline="0" dirty="0" err="1" smtClean="0"/>
              <a:t>espanola</a:t>
            </a:r>
            <a:r>
              <a:rPr lang="en-US" baseline="0" dirty="0" smtClean="0"/>
              <a:t> island- the oldest of the remaining islands in Galapagos. </a:t>
            </a:r>
          </a:p>
          <a:p>
            <a:endParaRPr lang="en-US" baseline="0" dirty="0" smtClean="0"/>
          </a:p>
          <a:p>
            <a:r>
              <a:rPr lang="en-US" dirty="0" smtClean="0"/>
              <a:t>Like</a:t>
            </a:r>
            <a:r>
              <a:rPr lang="en-US" baseline="0" dirty="0" smtClean="0"/>
              <a:t> many Galapagos tortoise subspecies, the Espanola tortoise was nearly hunted out of existence by whalers and pirates in the 19</a:t>
            </a:r>
            <a:r>
              <a:rPr lang="en-US" baseline="30000" dirty="0" smtClean="0"/>
              <a:t>th</a:t>
            </a:r>
            <a:r>
              <a:rPr lang="en-US" baseline="0" dirty="0" smtClean="0"/>
              <a:t> century. </a:t>
            </a:r>
          </a:p>
          <a:p>
            <a:endParaRPr lang="en-US" baseline="0" dirty="0" smtClean="0"/>
          </a:p>
          <a:p>
            <a:r>
              <a:rPr lang="en-US" baseline="0" dirty="0" smtClean="0"/>
              <a:t>Then, in the 20</a:t>
            </a:r>
            <a:r>
              <a:rPr lang="en-US" baseline="30000" dirty="0" smtClean="0"/>
              <a:t>th</a:t>
            </a:r>
            <a:r>
              <a:rPr lang="en-US" baseline="0" dirty="0" smtClean="0"/>
              <a:t> century, feral goats competed with tortoises for food resources. </a:t>
            </a:r>
          </a:p>
          <a:p>
            <a:endParaRPr lang="en-US" baseline="0" dirty="0" smtClean="0"/>
          </a:p>
          <a:p>
            <a:r>
              <a:rPr lang="en-US" baseline="0" dirty="0" smtClean="0"/>
              <a:t>In the 1960s and 1970s, all 15 remaining tortoises (mostly females) were removed from the island for captive breeding. Since 1975, over 1500 animals have been released. </a:t>
            </a:r>
          </a:p>
          <a:p>
            <a:endParaRPr lang="en-US" baseline="0" dirty="0" smtClean="0"/>
          </a:p>
          <a:p>
            <a:r>
              <a:rPr lang="en-US" baseline="0" dirty="0" smtClean="0"/>
              <a:t>And amazingly, the population has been monitored from the very beginning of this repatriation effort. </a:t>
            </a:r>
          </a:p>
          <a:p>
            <a:endParaRPr lang="en-US" baseline="0" dirty="0" smtClean="0"/>
          </a:p>
          <a:p>
            <a:r>
              <a:rPr lang="en-US" baseline="0" dirty="0" smtClean="0"/>
              <a:t>So why is this data set “bad”? Well, it has to do with the marking system they used. From 1975 to 1991, researchers notched and branded the tortoise shells with individually recognizable markings. This system worked beautifully. </a:t>
            </a:r>
          </a:p>
          <a:p>
            <a:endParaRPr lang="en-US" baseline="0" dirty="0" smtClean="0"/>
          </a:p>
          <a:p>
            <a:r>
              <a:rPr lang="en-US" baseline="0" dirty="0" smtClean="0"/>
              <a:t>Then, some brilliant individual said, hey, everyone is starting to adopt this PIT tag technology to mark animals- let’s switch over! And so they switched. And immediately stopped recording the previous notch codes. </a:t>
            </a:r>
          </a:p>
          <a:p>
            <a:endParaRPr lang="en-US" baseline="0" dirty="0" smtClean="0"/>
          </a:p>
          <a:p>
            <a:r>
              <a:rPr lang="en-US" baseline="0" dirty="0" smtClean="0"/>
              <a:t>If you have done any capture mark recapture work, you know that it is an incredibly RICH source of data- when you can track the history of each individual over a long period. ESPECIALLY when this is an animal that can live well over 100 years of age. </a:t>
            </a:r>
          </a:p>
          <a:p>
            <a:endParaRPr lang="en-US" baseline="0" dirty="0" smtClean="0"/>
          </a:p>
          <a:p>
            <a:r>
              <a:rPr lang="en-US" baseline="0" dirty="0" smtClean="0"/>
              <a:t>You might ask, why don’t they just go out and rectify this situation? Well, it’s just not that easy. For multiple reasons.</a:t>
            </a:r>
          </a:p>
          <a:p>
            <a:endParaRPr lang="en-US" baseline="0" dirty="0" smtClean="0"/>
          </a:p>
          <a:p>
            <a:r>
              <a:rPr lang="en-US" baseline="0" dirty="0" smtClean="0"/>
              <a:t>It’s a shame- But is it a complete loss?</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1D929FB-AB86-462F-861B-094EB054547E}" type="slidenum">
              <a:rPr lang="en-US" smtClean="0"/>
              <a:t>3</a:t>
            </a:fld>
            <a:endParaRPr lang="en-US"/>
          </a:p>
        </p:txBody>
      </p:sp>
    </p:spTree>
    <p:extLst>
      <p:ext uri="{BB962C8B-B14F-4D97-AF65-F5344CB8AC3E}">
        <p14:creationId xmlns:p14="http://schemas.microsoft.com/office/powerpoint/2010/main" val="2327871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96913"/>
            <a:ext cx="4349750" cy="2446337"/>
          </a:xfrm>
        </p:spPr>
      </p:sp>
      <p:sp>
        <p:nvSpPr>
          <p:cNvPr id="3" name="Notes Placeholder 2"/>
          <p:cNvSpPr>
            <a:spLocks noGrp="1"/>
          </p:cNvSpPr>
          <p:nvPr>
            <p:ph type="body" idx="1"/>
          </p:nvPr>
        </p:nvSpPr>
        <p:spPr/>
        <p:txBody>
          <a:bodyPr/>
          <a:lstStyle/>
          <a:p>
            <a:r>
              <a:rPr lang="en-US" dirty="0" smtClean="0"/>
              <a:t>Not necessarily! </a:t>
            </a:r>
          </a:p>
          <a:p>
            <a:endParaRPr lang="en-US" dirty="0" smtClean="0"/>
          </a:p>
          <a:p>
            <a:r>
              <a:rPr lang="en-US" dirty="0" smtClean="0"/>
              <a:t>My solution- which was not particularly elegant-</a:t>
            </a:r>
            <a:r>
              <a:rPr lang="en-US" baseline="0" dirty="0" smtClean="0"/>
              <a:t> was to first divide the data set into pre and post PIT tag years. </a:t>
            </a:r>
          </a:p>
          <a:p>
            <a:endParaRPr lang="en-US" baseline="0" dirty="0" smtClean="0"/>
          </a:p>
          <a:p>
            <a:r>
              <a:rPr lang="en-US" baseline="0" dirty="0" smtClean="0"/>
              <a:t>Then I reconstructed a master capture history database probabilistically. For each “Post-PIT” individual, I first constrained the set of plausible matchups on the basis of other </a:t>
            </a:r>
            <a:r>
              <a:rPr lang="en-US" baseline="0" dirty="0" err="1" smtClean="0"/>
              <a:t>covariables</a:t>
            </a:r>
            <a:r>
              <a:rPr lang="en-US" baseline="0" dirty="0" smtClean="0"/>
              <a:t>, like size, age, and sex. </a:t>
            </a:r>
          </a:p>
          <a:p>
            <a:endParaRPr lang="en-US" baseline="0" dirty="0" smtClean="0"/>
          </a:p>
          <a:p>
            <a:r>
              <a:rPr lang="en-US" baseline="0" dirty="0" smtClean="0"/>
              <a:t>I then developed an algorithm for linking the two data sets probabilistically in such a way as to avoid “magically bringing dead tortoises back to life”. </a:t>
            </a:r>
          </a:p>
          <a:p>
            <a:endParaRPr lang="en-US" baseline="0" dirty="0" smtClean="0"/>
          </a:p>
          <a:p>
            <a:r>
              <a:rPr lang="en-US" baseline="0" dirty="0" smtClean="0"/>
              <a:t>What do I mean? Well, if I was trying to link this POST dataset with one of these two PRE datasets, I would pretty much always link it to the second capture history- because there is a much greater chance that the second tortoise is still alive than the first tortoise. If I linked this POST-PIT tortoise with the first pre-pit tortoise, I could very well be “resurrecting” tortoises from the PRE-PIT dataset and thereby inflating survival rates. This way, we can generate a large set of plausible reconstructed datasets.</a:t>
            </a:r>
          </a:p>
          <a:p>
            <a:endParaRPr lang="en-US" baseline="0" dirty="0" smtClean="0"/>
          </a:p>
          <a:p>
            <a:r>
              <a:rPr lang="en-US" baseline="0" dirty="0" smtClean="0"/>
              <a:t>Okay, I get it- not elegant, but that is the point! Several researchers had shied away from this data set previously. And with the hacked solution, we could recover some really important information that we wouldn’t otherwise have had access to.   </a:t>
            </a:r>
            <a:endParaRPr lang="en-US" dirty="0"/>
          </a:p>
        </p:txBody>
      </p:sp>
      <p:sp>
        <p:nvSpPr>
          <p:cNvPr id="4" name="Slide Number Placeholder 3"/>
          <p:cNvSpPr>
            <a:spLocks noGrp="1"/>
          </p:cNvSpPr>
          <p:nvPr>
            <p:ph type="sldNum" sz="quarter" idx="10"/>
          </p:nvPr>
        </p:nvSpPr>
        <p:spPr/>
        <p:txBody>
          <a:bodyPr/>
          <a:lstStyle/>
          <a:p>
            <a:fld id="{91D929FB-AB86-462F-861B-094EB054547E}" type="slidenum">
              <a:rPr lang="en-US" smtClean="0"/>
              <a:t>4</a:t>
            </a:fld>
            <a:endParaRPr lang="en-US"/>
          </a:p>
        </p:txBody>
      </p:sp>
    </p:spTree>
    <p:extLst>
      <p:ext uri="{BB962C8B-B14F-4D97-AF65-F5344CB8AC3E}">
        <p14:creationId xmlns:p14="http://schemas.microsoft.com/office/powerpoint/2010/main" val="2253056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96913"/>
            <a:ext cx="4349750" cy="2446337"/>
          </a:xfrm>
        </p:spPr>
      </p:sp>
      <p:sp>
        <p:nvSpPr>
          <p:cNvPr id="3" name="Notes Placeholder 2"/>
          <p:cNvSpPr>
            <a:spLocks noGrp="1"/>
          </p:cNvSpPr>
          <p:nvPr>
            <p:ph type="body" idx="1"/>
          </p:nvPr>
        </p:nvSpPr>
        <p:spPr/>
        <p:txBody>
          <a:bodyPr/>
          <a:lstStyle/>
          <a:p>
            <a:r>
              <a:rPr lang="en-US" dirty="0" smtClean="0"/>
              <a:t>Even more importantly: that we have reconstructed</a:t>
            </a:r>
            <a:r>
              <a:rPr lang="en-US" baseline="0" dirty="0" smtClean="0"/>
              <a:t> the mark recapture dataset,</a:t>
            </a:r>
            <a:r>
              <a:rPr lang="en-US" dirty="0" smtClean="0"/>
              <a:t> we</a:t>
            </a:r>
            <a:r>
              <a:rPr lang="en-US" baseline="0" dirty="0" smtClean="0"/>
              <a:t> can reconstruct the entire history of the tortoise repatriation program on Espanola island in Galapagos.</a:t>
            </a:r>
          </a:p>
          <a:p>
            <a:endParaRPr lang="en-US" baseline="0" dirty="0" smtClean="0"/>
          </a:p>
          <a:p>
            <a:r>
              <a:rPr lang="en-US" baseline="0" dirty="0" smtClean="0"/>
              <a:t>First of all, the green indicates survival of newly released juveniles. Clearly, the survival of new releases is high originally and drops off, potentially due to some density dependent effects. </a:t>
            </a:r>
          </a:p>
          <a:p>
            <a:endParaRPr lang="en-US" baseline="0" dirty="0" smtClean="0"/>
          </a:p>
          <a:p>
            <a:r>
              <a:rPr lang="en-US" baseline="0" dirty="0" smtClean="0"/>
              <a:t>I should note that survival of adults and </a:t>
            </a:r>
            <a:r>
              <a:rPr lang="en-US" baseline="0" dirty="0" err="1" smtClean="0"/>
              <a:t>subadults</a:t>
            </a:r>
            <a:r>
              <a:rPr lang="en-US" baseline="0" dirty="0" smtClean="0"/>
              <a:t> was uniformly high- around 97% and is not pictured here. </a:t>
            </a:r>
          </a:p>
          <a:p>
            <a:endParaRPr lang="en-US" baseline="0" dirty="0" smtClean="0"/>
          </a:p>
          <a:p>
            <a:r>
              <a:rPr lang="en-US" baseline="0" dirty="0" smtClean="0"/>
              <a:t>The grey line indicates the cumulative number of captive-reared tortoises released, and the red is an estimate of the total number of these that are still alive. </a:t>
            </a:r>
          </a:p>
          <a:p>
            <a:endParaRPr lang="en-US" baseline="0" dirty="0" smtClean="0"/>
          </a:p>
          <a:p>
            <a:r>
              <a:rPr lang="en-US" baseline="0" dirty="0" smtClean="0"/>
              <a:t>[click] The current estimate is that about 700 of the repatriates are still alive and doing pretty well. </a:t>
            </a:r>
          </a:p>
          <a:p>
            <a:endParaRPr lang="en-US" baseline="0" dirty="0" smtClean="0"/>
          </a:p>
          <a:p>
            <a:r>
              <a:rPr lang="en-US" baseline="0" dirty="0" smtClean="0"/>
              <a:t>So a reconstruction of the re-</a:t>
            </a:r>
            <a:r>
              <a:rPr lang="en-US" baseline="0" dirty="0" err="1" smtClean="0"/>
              <a:t>tortoising</a:t>
            </a:r>
            <a:r>
              <a:rPr lang="en-US" baseline="0" dirty="0" smtClean="0"/>
              <a:t> of an island- pretty cool! </a:t>
            </a:r>
          </a:p>
          <a:p>
            <a:endParaRPr lang="en-US" baseline="0" dirty="0" smtClean="0"/>
          </a:p>
        </p:txBody>
      </p:sp>
      <p:sp>
        <p:nvSpPr>
          <p:cNvPr id="4" name="Slide Number Placeholder 3"/>
          <p:cNvSpPr>
            <a:spLocks noGrp="1"/>
          </p:cNvSpPr>
          <p:nvPr>
            <p:ph type="sldNum" sz="quarter" idx="10"/>
          </p:nvPr>
        </p:nvSpPr>
        <p:spPr/>
        <p:txBody>
          <a:bodyPr/>
          <a:lstStyle/>
          <a:p>
            <a:fld id="{91D929FB-AB86-462F-861B-094EB054547E}" type="slidenum">
              <a:rPr lang="en-US" smtClean="0"/>
              <a:t>5</a:t>
            </a:fld>
            <a:endParaRPr lang="en-US"/>
          </a:p>
        </p:txBody>
      </p:sp>
    </p:spTree>
    <p:extLst>
      <p:ext uri="{BB962C8B-B14F-4D97-AF65-F5344CB8AC3E}">
        <p14:creationId xmlns:p14="http://schemas.microsoft.com/office/powerpoint/2010/main" val="2745219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96913"/>
            <a:ext cx="4349750" cy="2446337"/>
          </a:xfrm>
        </p:spPr>
      </p:sp>
      <p:sp>
        <p:nvSpPr>
          <p:cNvPr id="3" name="Notes Placeholder 2"/>
          <p:cNvSpPr>
            <a:spLocks noGrp="1"/>
          </p:cNvSpPr>
          <p:nvPr>
            <p:ph type="body" idx="1"/>
          </p:nvPr>
        </p:nvSpPr>
        <p:spPr/>
        <p:txBody>
          <a:bodyPr/>
          <a:lstStyle/>
          <a:p>
            <a:r>
              <a:rPr lang="en-US" dirty="0" smtClean="0"/>
              <a:t>Even</a:t>
            </a:r>
            <a:r>
              <a:rPr lang="en-US" baseline="0" dirty="0" smtClean="0"/>
              <a:t> more importantly, w</a:t>
            </a:r>
            <a:r>
              <a:rPr lang="en-US" dirty="0" smtClean="0"/>
              <a:t>ith a fitted model of the reconstructed history of repatriation, we can now use hacker tool #2, simulating data from models, and evaluate some alternative conservation strategies. </a:t>
            </a:r>
          </a:p>
          <a:p>
            <a:endParaRPr lang="en-US" dirty="0" smtClean="0"/>
          </a:p>
          <a:p>
            <a:r>
              <a:rPr lang="en-US" dirty="0" smtClean="0"/>
              <a:t>In</a:t>
            </a:r>
            <a:r>
              <a:rPr lang="en-US" baseline="0" dirty="0" smtClean="0"/>
              <a:t> particular, we can evaluate whether or not it might make sense to stop the expensive captive breeding and repatriation program at Espanola, or continue for another 25 years. </a:t>
            </a:r>
          </a:p>
          <a:p>
            <a:endParaRPr lang="en-US" baseline="0" dirty="0" smtClean="0"/>
          </a:p>
          <a:p>
            <a:r>
              <a:rPr lang="en-US" baseline="0" dirty="0" smtClean="0"/>
              <a:t>We find that population viability is very high either way, at least over the next hundred years or so, and in that case the program can be called a success. </a:t>
            </a:r>
          </a:p>
          <a:p>
            <a:endParaRPr lang="en-US" baseline="0" dirty="0" smtClean="0"/>
          </a:p>
          <a:p>
            <a:r>
              <a:rPr lang="en-US" baseline="0" dirty="0" smtClean="0"/>
              <a:t>In fact, our paper was picked up by many news outlets</a:t>
            </a:r>
            <a:r>
              <a:rPr lang="en-US" baseline="0" dirty="0" smtClean="0">
                <a:solidFill>
                  <a:srgbClr val="FF0000"/>
                </a:solidFill>
              </a:rPr>
              <a:t>, and this story is the only one they picked up on</a:t>
            </a:r>
            <a:r>
              <a:rPr lang="en-US" baseline="0" dirty="0" smtClean="0"/>
              <a:t>. A major conservation success story! Certainly helped to provide a counter to the depressing news that lonesome George- the last hope for his species – had just been mounted in a permanent exhibit at NYC’s AMNH.  One subspecies lost, another saved!</a:t>
            </a:r>
          </a:p>
          <a:p>
            <a:endParaRPr lang="en-US" baseline="0" dirty="0" smtClean="0"/>
          </a:p>
          <a:p>
            <a:r>
              <a:rPr lang="en-US" baseline="0" dirty="0" smtClean="0"/>
              <a:t>[click] However, this isn’t exactly the story we were telling in our paper. From an ecological standpoint, it’s the adults that have the greatest impact on restoring the vegetation- tortoises are ecological engineers! </a:t>
            </a:r>
          </a:p>
          <a:p>
            <a:endParaRPr lang="en-US" baseline="0" dirty="0" smtClean="0"/>
          </a:p>
          <a:p>
            <a:r>
              <a:rPr lang="en-US" baseline="0" dirty="0" smtClean="0"/>
              <a:t>In this way, continued repatriation could have ecological benefits by jumpstarting the adult population. </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1D929FB-AB86-462F-861B-094EB054547E}" type="slidenum">
              <a:rPr lang="en-US" smtClean="0"/>
              <a:t>6</a:t>
            </a:fld>
            <a:endParaRPr lang="en-US"/>
          </a:p>
        </p:txBody>
      </p:sp>
    </p:spTree>
    <p:extLst>
      <p:ext uri="{BB962C8B-B14F-4D97-AF65-F5344CB8AC3E}">
        <p14:creationId xmlns:p14="http://schemas.microsoft.com/office/powerpoint/2010/main" val="2790602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Earlier this year we were given the task of developing a model to assess the population-level impacts of new wind power facilities on the endangered Indiana bat in the eastern United States.</a:t>
            </a:r>
            <a:endParaRPr lang="en-US" dirty="0"/>
          </a:p>
        </p:txBody>
      </p:sp>
      <p:sp>
        <p:nvSpPr>
          <p:cNvPr id="4" name="Slide Number Placeholder 3"/>
          <p:cNvSpPr>
            <a:spLocks noGrp="1"/>
          </p:cNvSpPr>
          <p:nvPr>
            <p:ph type="sldNum" sz="quarter" idx="10"/>
          </p:nvPr>
        </p:nvSpPr>
        <p:spPr/>
        <p:txBody>
          <a:bodyPr/>
          <a:lstStyle/>
          <a:p>
            <a:pPr>
              <a:defRPr/>
            </a:pPr>
            <a:fld id="{52315BF8-8114-41FA-9F1B-9D8A3EC82B01}" type="slidenum">
              <a:rPr lang="en-US" smtClean="0"/>
              <a:pPr>
                <a:defRPr/>
              </a:pPr>
              <a:t>7</a:t>
            </a:fld>
            <a:endParaRPr lang="en-US"/>
          </a:p>
        </p:txBody>
      </p:sp>
    </p:spTree>
    <p:extLst>
      <p:ext uri="{BB962C8B-B14F-4D97-AF65-F5344CB8AC3E}">
        <p14:creationId xmlns:p14="http://schemas.microsoft.com/office/powerpoint/2010/main" val="2097449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eaLnBrk="0" fontAlgn="base" hangingPunct="0">
              <a:spcBef>
                <a:spcPct val="30000"/>
              </a:spcBef>
              <a:spcAft>
                <a:spcPct val="0"/>
              </a:spcAft>
              <a:defRPr/>
            </a:pPr>
            <a:r>
              <a:rPr lang="en-US" dirty="0" smtClean="0"/>
              <a:t>Why would we think Indiana</a:t>
            </a:r>
            <a:r>
              <a:rPr lang="en-US" baseline="0" dirty="0" smtClean="0"/>
              <a:t> bat populations might be at risk from wind power development? </a:t>
            </a:r>
            <a:r>
              <a:rPr lang="en-US" dirty="0" smtClean="0"/>
              <a:t>Studies</a:t>
            </a:r>
            <a:r>
              <a:rPr lang="en-US" baseline="0" dirty="0" smtClean="0"/>
              <a:t> of turbine-related fatalities have yielded unexpectedly high numbers of bat carcasses, raising concerns from government, private citizens, interest groups, and industry. Interestingly, in the eastern US the species observed in the highest numbers are nearly always the migratory tree bats such as the hoary bat. Generally lower fatality rates have been observed for bats of the </a:t>
            </a:r>
            <a:r>
              <a:rPr lang="en-US" i="1" baseline="0" dirty="0" err="1" smtClean="0"/>
              <a:t>Myotis</a:t>
            </a:r>
            <a:r>
              <a:rPr lang="en-US" baseline="0" dirty="0" smtClean="0"/>
              <a:t> genus, such as the Indiana bat. In fact, only 3 turbine-related Indiana bat fatalities have been reported to date. </a:t>
            </a:r>
            <a:r>
              <a:rPr lang="en-US" dirty="0" smtClean="0"/>
              <a:t>This figure, compiled</a:t>
            </a:r>
            <a:r>
              <a:rPr lang="en-US" baseline="0" dirty="0" smtClean="0"/>
              <a:t> by </a:t>
            </a:r>
            <a:r>
              <a:rPr lang="en-US" dirty="0" smtClean="0"/>
              <a:t>Western </a:t>
            </a:r>
            <a:r>
              <a:rPr lang="en-US" dirty="0" err="1" smtClean="0"/>
              <a:t>EcoSystems</a:t>
            </a:r>
            <a:r>
              <a:rPr lang="en-US" baseline="0" dirty="0" smtClean="0"/>
              <a:t> Technology, illustrates the total observed bat fatality rate per MW per year. The x axis lists sites at which post-construction fatality studies have been conducted and the height of the bars indicates the estimated number of bats killed per megawatt per year. Clearly, the rate of bat fatalities varies dramatically among sites. The highest rates are typically recorded in the eastern US, particularly the </a:t>
            </a:r>
            <a:r>
              <a:rPr lang="en-US" baseline="0" dirty="0" err="1" smtClean="0"/>
              <a:t>appalachian</a:t>
            </a:r>
            <a:r>
              <a:rPr lang="en-US" baseline="0" dirty="0" smtClean="0"/>
              <a:t> ridges.</a:t>
            </a:r>
          </a:p>
          <a:p>
            <a:endParaRPr lang="en-US" dirty="0"/>
          </a:p>
        </p:txBody>
      </p:sp>
      <p:sp>
        <p:nvSpPr>
          <p:cNvPr id="4" name="Slide Number Placeholder 3"/>
          <p:cNvSpPr>
            <a:spLocks noGrp="1"/>
          </p:cNvSpPr>
          <p:nvPr>
            <p:ph type="sldNum" sz="quarter" idx="10"/>
          </p:nvPr>
        </p:nvSpPr>
        <p:spPr/>
        <p:txBody>
          <a:bodyPr/>
          <a:lstStyle/>
          <a:p>
            <a:pPr>
              <a:defRPr/>
            </a:pPr>
            <a:fld id="{52315BF8-8114-41FA-9F1B-9D8A3EC82B01}" type="slidenum">
              <a:rPr lang="en-US" smtClean="0"/>
              <a:pPr>
                <a:defRPr/>
              </a:pPr>
              <a:t>8</a:t>
            </a:fld>
            <a:endParaRPr lang="en-US"/>
          </a:p>
        </p:txBody>
      </p:sp>
    </p:spTree>
    <p:extLst>
      <p:ext uri="{BB962C8B-B14F-4D97-AF65-F5344CB8AC3E}">
        <p14:creationId xmlns:p14="http://schemas.microsoft.com/office/powerpoint/2010/main" val="3043307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eaLnBrk="0" fontAlgn="base" hangingPunct="0">
              <a:spcBef>
                <a:spcPct val="30000"/>
              </a:spcBef>
              <a:spcAft>
                <a:spcPct val="0"/>
              </a:spcAft>
              <a:defRPr/>
            </a:pPr>
            <a:r>
              <a:rPr lang="en-US" dirty="0" smtClean="0"/>
              <a:t>So</a:t>
            </a:r>
            <a:r>
              <a:rPr lang="en-US" baseline="0" dirty="0" smtClean="0"/>
              <a:t> its clear that bats are killed by wind turbines.  But the real question is what these deaths mean to the populations or species, not individual bats. In this project we are attempting to use a population level approach to link expected numbers of bat fatalities to expected risk of population decline or extinction. How severe or inconsequential are turbine-related fatalities likely to be? We have built our reputation at Applied Biomathematics upon undertaking population-level risk assessments to assess this type of question. Ultimately we can develop risk curves which depict the degree to which wind farms increase the risk of adverse population-level effects. </a:t>
            </a:r>
          </a:p>
        </p:txBody>
      </p:sp>
      <p:sp>
        <p:nvSpPr>
          <p:cNvPr id="4" name="Slide Number Placeholder 3"/>
          <p:cNvSpPr>
            <a:spLocks noGrp="1"/>
          </p:cNvSpPr>
          <p:nvPr>
            <p:ph type="sldNum" sz="quarter" idx="10"/>
          </p:nvPr>
        </p:nvSpPr>
        <p:spPr/>
        <p:txBody>
          <a:bodyPr/>
          <a:lstStyle/>
          <a:p>
            <a:pPr>
              <a:defRPr/>
            </a:pPr>
            <a:fld id="{52315BF8-8114-41FA-9F1B-9D8A3EC82B01}" type="slidenum">
              <a:rPr lang="en-US" smtClean="0"/>
              <a:pPr>
                <a:defRPr/>
              </a:pPr>
              <a:t>9</a:t>
            </a:fld>
            <a:endParaRPr lang="en-US"/>
          </a:p>
        </p:txBody>
      </p:sp>
    </p:spTree>
    <p:extLst>
      <p:ext uri="{BB962C8B-B14F-4D97-AF65-F5344CB8AC3E}">
        <p14:creationId xmlns:p14="http://schemas.microsoft.com/office/powerpoint/2010/main" val="3920747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EDCE49-EB91-40AA-AC77-5B8D3BAFD9C8}"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FD1502-D5F1-417A-9A5A-BB43AB0EF899}" type="slidenum">
              <a:rPr lang="en-US" smtClean="0"/>
              <a:t>‹#›</a:t>
            </a:fld>
            <a:endParaRPr lang="en-US"/>
          </a:p>
        </p:txBody>
      </p:sp>
    </p:spTree>
    <p:extLst>
      <p:ext uri="{BB962C8B-B14F-4D97-AF65-F5344CB8AC3E}">
        <p14:creationId xmlns:p14="http://schemas.microsoft.com/office/powerpoint/2010/main" val="2100877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DCE49-EB91-40AA-AC77-5B8D3BAFD9C8}"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FD1502-D5F1-417A-9A5A-BB43AB0EF899}" type="slidenum">
              <a:rPr lang="en-US" smtClean="0"/>
              <a:t>‹#›</a:t>
            </a:fld>
            <a:endParaRPr lang="en-US"/>
          </a:p>
        </p:txBody>
      </p:sp>
    </p:spTree>
    <p:extLst>
      <p:ext uri="{BB962C8B-B14F-4D97-AF65-F5344CB8AC3E}">
        <p14:creationId xmlns:p14="http://schemas.microsoft.com/office/powerpoint/2010/main" val="180781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DCE49-EB91-40AA-AC77-5B8D3BAFD9C8}"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FD1502-D5F1-417A-9A5A-BB43AB0EF899}" type="slidenum">
              <a:rPr lang="en-US" smtClean="0"/>
              <a:t>‹#›</a:t>
            </a:fld>
            <a:endParaRPr lang="en-US"/>
          </a:p>
        </p:txBody>
      </p:sp>
    </p:spTree>
    <p:extLst>
      <p:ext uri="{BB962C8B-B14F-4D97-AF65-F5344CB8AC3E}">
        <p14:creationId xmlns:p14="http://schemas.microsoft.com/office/powerpoint/2010/main" val="38530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p:nvPr/>
        </p:nvSpPr>
        <p:spPr>
          <a:xfrm>
            <a:off x="0" y="0"/>
            <a:ext cx="12192000" cy="1503600"/>
          </a:xfrm>
          <a:prstGeom prst="rect">
            <a:avLst/>
          </a:prstGeom>
          <a:solidFill>
            <a:schemeClr val="dk2"/>
          </a:solidFill>
          <a:ln>
            <a:noFill/>
          </a:ln>
        </p:spPr>
        <p:txBody>
          <a:bodyPr lIns="91425" tIns="45700" rIns="91425" bIns="45700" anchor="ctr" anchorCtr="0">
            <a:noAutofit/>
          </a:bodyPr>
          <a:lstStyle/>
          <a:p>
            <a:pPr>
              <a:spcBef>
                <a:spcPts val="0"/>
              </a:spcBef>
              <a:buNone/>
            </a:pPr>
            <a:endParaRPr sz="1800"/>
          </a:p>
        </p:txBody>
      </p:sp>
      <p:cxnSp>
        <p:nvCxnSpPr>
          <p:cNvPr id="17" name="Shape 17"/>
          <p:cNvCxnSpPr/>
          <p:nvPr/>
        </p:nvCxnSpPr>
        <p:spPr>
          <a:xfrm>
            <a:off x="0" y="1503571"/>
            <a:ext cx="12192000" cy="0"/>
          </a:xfrm>
          <a:prstGeom prst="straightConnector1">
            <a:avLst/>
          </a:prstGeom>
          <a:noFill/>
          <a:ln w="28575" cap="flat">
            <a:solidFill>
              <a:schemeClr val="dk1"/>
            </a:solidFill>
            <a:prstDash val="solid"/>
            <a:round/>
            <a:headEnd type="none" w="med" len="med"/>
            <a:tailEnd type="none" w="med" len="med"/>
          </a:ln>
        </p:spPr>
      </p:cxnSp>
      <p:sp>
        <p:nvSpPr>
          <p:cNvPr id="18" name="Shape 18"/>
          <p:cNvSpPr txBox="1">
            <a:spLocks noGrp="1"/>
          </p:cNvSpPr>
          <p:nvPr>
            <p:ph type="title"/>
          </p:nvPr>
        </p:nvSpPr>
        <p:spPr>
          <a:xfrm>
            <a:off x="609600" y="274638"/>
            <a:ext cx="10972800" cy="1143299"/>
          </a:xfrm>
          <a:prstGeom prst="rect">
            <a:avLst/>
          </a:prstGeom>
        </p:spPr>
        <p:txBody>
          <a:bodyPr lIns="91425" tIns="91425" rIns="91425" bIns="91425" anchor="b" anchorCtr="0"/>
          <a:lstStyle>
            <a:lvl1pPr>
              <a:spcBef>
                <a:spcPts val="0"/>
              </a:spcBef>
              <a:defRPr>
                <a:solidFill>
                  <a:schemeClr val="bg2"/>
                </a:solidFil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dirty="0" smtClean="0"/>
              <a:t>Click to edit Master title style</a:t>
            </a:r>
            <a:endParaRPr dirty="0"/>
          </a:p>
        </p:txBody>
      </p:sp>
      <p:sp>
        <p:nvSpPr>
          <p:cNvPr id="19" name="Shape 19"/>
          <p:cNvSpPr txBox="1">
            <a:spLocks noGrp="1"/>
          </p:cNvSpPr>
          <p:nvPr>
            <p:ph type="body" idx="1"/>
          </p:nvPr>
        </p:nvSpPr>
        <p:spPr>
          <a:xfrm>
            <a:off x="609600" y="1600200"/>
            <a:ext cx="10972800" cy="4967700"/>
          </a:xfrm>
          <a:prstGeom prst="rect">
            <a:avLst/>
          </a:prstGeom>
        </p:spPr>
        <p:txBody>
          <a:bodyPr lIns="91425" tIns="91425" rIns="91425" bIns="91425" anchor="t" anchorCtr="0"/>
          <a:lstStyle>
            <a:lvl1pPr marL="514350" indent="-457200" defTabSz="274320">
              <a:spcBef>
                <a:spcPts val="0"/>
              </a:spcBef>
              <a:buSzPct val="100000"/>
              <a:buFont typeface="Trebuchet MS" panose="020B0603020202020204" pitchFamily="34" charset="0"/>
              <a:buChar char="•"/>
              <a:tabLst/>
              <a:defRPr sz="2400"/>
            </a:lvl1pPr>
            <a:lvl2pPr>
              <a:spcBef>
                <a:spcPts val="0"/>
              </a:spcBef>
              <a:buSzPct val="100000"/>
              <a:defRPr sz="2100"/>
            </a:lvl2pPr>
            <a:lvl3pPr>
              <a:spcBef>
                <a:spcPts val="0"/>
              </a:spcBef>
              <a:buSzPct val="100000"/>
              <a:defRPr sz="2100"/>
            </a:lvl3pPr>
            <a:lvl4pPr>
              <a:spcBef>
                <a:spcPts val="0"/>
              </a:spcBef>
              <a:buSzPct val="100000"/>
              <a:defRPr sz="2100"/>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lvl="0"/>
            <a:r>
              <a:rPr lang="en-US" dirty="0" smtClean="0"/>
              <a:t>Click to edit Master text styles</a:t>
            </a:r>
          </a:p>
          <a:p>
            <a:pPr lvl="0"/>
            <a:endParaRPr lang="en-US" dirty="0" smtClean="0"/>
          </a:p>
        </p:txBody>
      </p:sp>
      <p:sp>
        <p:nvSpPr>
          <p:cNvPr id="20" name="Shape 20"/>
          <p:cNvSpPr txBox="1">
            <a:spLocks noGrp="1"/>
          </p:cNvSpPr>
          <p:nvPr>
            <p:ph type="sldNum" idx="12"/>
          </p:nvPr>
        </p:nvSpPr>
        <p:spPr>
          <a:xfrm>
            <a:off x="11409055" y="6333135"/>
            <a:ext cx="731599" cy="524699"/>
          </a:xfrm>
          <a:prstGeom prst="rect">
            <a:avLst/>
          </a:prstGeom>
        </p:spPr>
        <p:txBody>
          <a:bodyPr lIns="91425" tIns="91425" rIns="91425" bIns="91425" anchor="ctr" anchorCtr="0">
            <a:noAutofit/>
          </a:bodyPr>
          <a:lstStyle>
            <a:lvl1pPr>
              <a:spcBef>
                <a:spcPts val="0"/>
              </a:spcBef>
              <a:buNone/>
              <a:defRPr/>
            </a:lvl1pPr>
          </a:lstStyle>
          <a:p>
            <a:fld id="{B6F15528-21DE-4FAA-801E-634DDDAF4B2B}" type="slidenum">
              <a:rPr lang="en-US" smtClean="0"/>
              <a:pPr/>
              <a:t>‹#›</a:t>
            </a:fld>
            <a:endParaRPr lang="en-US"/>
          </a:p>
        </p:txBody>
      </p:sp>
      <p:sp>
        <p:nvSpPr>
          <p:cNvPr id="8" name="TextBox 7"/>
          <p:cNvSpPr txBox="1"/>
          <p:nvPr userDrawn="1"/>
        </p:nvSpPr>
        <p:spPr>
          <a:xfrm>
            <a:off x="25400" y="6561892"/>
            <a:ext cx="11480800" cy="276999"/>
          </a:xfrm>
          <a:prstGeom prst="rect">
            <a:avLst/>
          </a:prstGeom>
          <a:noFill/>
        </p:spPr>
        <p:txBody>
          <a:bodyPr wrap="square" rtlCol="0">
            <a:spAutoFit/>
          </a:bodyPr>
          <a:lstStyle/>
          <a:p>
            <a:pPr algn="l"/>
            <a:r>
              <a:rPr lang="en-US" sz="1200" dirty="0" smtClean="0">
                <a:solidFill>
                  <a:schemeClr val="bg2"/>
                </a:solidFill>
              </a:rPr>
              <a:t>Kevin Shoemaker, UNR-NRES,</a:t>
            </a:r>
            <a:r>
              <a:rPr lang="en-US" sz="1200" baseline="0" dirty="0" smtClean="0">
                <a:solidFill>
                  <a:schemeClr val="bg2"/>
                </a:solidFill>
              </a:rPr>
              <a:t> April 7 2015</a:t>
            </a:r>
            <a:r>
              <a:rPr lang="en-US" sz="1200" dirty="0" smtClean="0">
                <a:solidFill>
                  <a:schemeClr val="bg2"/>
                </a:solidFill>
              </a:rPr>
              <a:t> </a:t>
            </a:r>
            <a:r>
              <a:rPr lang="en-US" sz="1200" baseline="0" dirty="0" smtClean="0">
                <a:solidFill>
                  <a:schemeClr val="bg2"/>
                </a:solidFill>
              </a:rPr>
              <a:t> </a:t>
            </a:r>
            <a:endParaRPr lang="en-US" sz="1200" dirty="0">
              <a:solidFill>
                <a:schemeClr val="bg2"/>
              </a:solidFill>
            </a:endParaRPr>
          </a:p>
        </p:txBody>
      </p:sp>
    </p:spTree>
    <p:extLst>
      <p:ext uri="{BB962C8B-B14F-4D97-AF65-F5344CB8AC3E}">
        <p14:creationId xmlns:p14="http://schemas.microsoft.com/office/powerpoint/2010/main" val="421084893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EDCE49-EB91-40AA-AC77-5B8D3BAFD9C8}"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FD1502-D5F1-417A-9A5A-BB43AB0EF899}" type="slidenum">
              <a:rPr lang="en-US" smtClean="0"/>
              <a:t>‹#›</a:t>
            </a:fld>
            <a:endParaRPr lang="en-US"/>
          </a:p>
        </p:txBody>
      </p:sp>
    </p:spTree>
    <p:extLst>
      <p:ext uri="{BB962C8B-B14F-4D97-AF65-F5344CB8AC3E}">
        <p14:creationId xmlns:p14="http://schemas.microsoft.com/office/powerpoint/2010/main" val="3335698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DCE49-EB91-40AA-AC77-5B8D3BAFD9C8}"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FD1502-D5F1-417A-9A5A-BB43AB0EF899}" type="slidenum">
              <a:rPr lang="en-US" smtClean="0"/>
              <a:t>‹#›</a:t>
            </a:fld>
            <a:endParaRPr lang="en-US"/>
          </a:p>
        </p:txBody>
      </p:sp>
    </p:spTree>
    <p:extLst>
      <p:ext uri="{BB962C8B-B14F-4D97-AF65-F5344CB8AC3E}">
        <p14:creationId xmlns:p14="http://schemas.microsoft.com/office/powerpoint/2010/main" val="3492867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EDCE49-EB91-40AA-AC77-5B8D3BAFD9C8}" type="datetimeFigureOut">
              <a:rPr lang="en-US" smtClean="0"/>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FD1502-D5F1-417A-9A5A-BB43AB0EF899}" type="slidenum">
              <a:rPr lang="en-US" smtClean="0"/>
              <a:t>‹#›</a:t>
            </a:fld>
            <a:endParaRPr lang="en-US"/>
          </a:p>
        </p:txBody>
      </p:sp>
    </p:spTree>
    <p:extLst>
      <p:ext uri="{BB962C8B-B14F-4D97-AF65-F5344CB8AC3E}">
        <p14:creationId xmlns:p14="http://schemas.microsoft.com/office/powerpoint/2010/main" val="1983116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EDCE49-EB91-40AA-AC77-5B8D3BAFD9C8}" type="datetimeFigureOut">
              <a:rPr lang="en-US" smtClean="0"/>
              <a:t>12/5/2018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FD1502-D5F1-417A-9A5A-BB43AB0EF899}" type="slidenum">
              <a:rPr lang="en-US" smtClean="0"/>
              <a:t>‹#›</a:t>
            </a:fld>
            <a:endParaRPr lang="en-US"/>
          </a:p>
        </p:txBody>
      </p:sp>
    </p:spTree>
    <p:extLst>
      <p:ext uri="{BB962C8B-B14F-4D97-AF65-F5344CB8AC3E}">
        <p14:creationId xmlns:p14="http://schemas.microsoft.com/office/powerpoint/2010/main" val="2313823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EDCE49-EB91-40AA-AC77-5B8D3BAFD9C8}" type="datetimeFigureOut">
              <a:rPr lang="en-US" smtClean="0"/>
              <a:t>12/5/2018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FD1502-D5F1-417A-9A5A-BB43AB0EF899}" type="slidenum">
              <a:rPr lang="en-US" smtClean="0"/>
              <a:t>‹#›</a:t>
            </a:fld>
            <a:endParaRPr lang="en-US"/>
          </a:p>
        </p:txBody>
      </p:sp>
    </p:spTree>
    <p:extLst>
      <p:ext uri="{BB962C8B-B14F-4D97-AF65-F5344CB8AC3E}">
        <p14:creationId xmlns:p14="http://schemas.microsoft.com/office/powerpoint/2010/main" val="321491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DCE49-EB91-40AA-AC77-5B8D3BAFD9C8}" type="datetimeFigureOut">
              <a:rPr lang="en-US" smtClean="0"/>
              <a:t>12/5/2018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FD1502-D5F1-417A-9A5A-BB43AB0EF899}" type="slidenum">
              <a:rPr lang="en-US" smtClean="0"/>
              <a:t>‹#›</a:t>
            </a:fld>
            <a:endParaRPr lang="en-US"/>
          </a:p>
        </p:txBody>
      </p:sp>
    </p:spTree>
    <p:extLst>
      <p:ext uri="{BB962C8B-B14F-4D97-AF65-F5344CB8AC3E}">
        <p14:creationId xmlns:p14="http://schemas.microsoft.com/office/powerpoint/2010/main" val="4082111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DCE49-EB91-40AA-AC77-5B8D3BAFD9C8}" type="datetimeFigureOut">
              <a:rPr lang="en-US" smtClean="0"/>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FD1502-D5F1-417A-9A5A-BB43AB0EF899}" type="slidenum">
              <a:rPr lang="en-US" smtClean="0"/>
              <a:t>‹#›</a:t>
            </a:fld>
            <a:endParaRPr lang="en-US"/>
          </a:p>
        </p:txBody>
      </p:sp>
    </p:spTree>
    <p:extLst>
      <p:ext uri="{BB962C8B-B14F-4D97-AF65-F5344CB8AC3E}">
        <p14:creationId xmlns:p14="http://schemas.microsoft.com/office/powerpoint/2010/main" val="3943585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DCE49-EB91-40AA-AC77-5B8D3BAFD9C8}" type="datetimeFigureOut">
              <a:rPr lang="en-US" smtClean="0"/>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FD1502-D5F1-417A-9A5A-BB43AB0EF899}" type="slidenum">
              <a:rPr lang="en-US" smtClean="0"/>
              <a:t>‹#›</a:t>
            </a:fld>
            <a:endParaRPr lang="en-US"/>
          </a:p>
        </p:txBody>
      </p:sp>
    </p:spTree>
    <p:extLst>
      <p:ext uri="{BB962C8B-B14F-4D97-AF65-F5344CB8AC3E}">
        <p14:creationId xmlns:p14="http://schemas.microsoft.com/office/powerpoint/2010/main" val="2997174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DCE49-EB91-40AA-AC77-5B8D3BAFD9C8}" type="datetimeFigureOut">
              <a:rPr lang="en-US" smtClean="0"/>
              <a:t>12/5/2018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FD1502-D5F1-417A-9A5A-BB43AB0EF899}" type="slidenum">
              <a:rPr lang="en-US" smtClean="0"/>
              <a:t>‹#›</a:t>
            </a:fld>
            <a:endParaRPr lang="en-US"/>
          </a:p>
        </p:txBody>
      </p:sp>
    </p:spTree>
    <p:extLst>
      <p:ext uri="{BB962C8B-B14F-4D97-AF65-F5344CB8AC3E}">
        <p14:creationId xmlns:p14="http://schemas.microsoft.com/office/powerpoint/2010/main" val="3364295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omputer, Office, Worker, Typing, Programmer, Develo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590" y="2393554"/>
            <a:ext cx="3011083" cy="32941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524000" y="0"/>
            <a:ext cx="9144000" cy="2819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962776" y="381001"/>
            <a:ext cx="8229600" cy="1676400"/>
          </a:xfrm>
          <a:noFill/>
        </p:spPr>
        <p:txBody>
          <a:bodyPr>
            <a:normAutofit fontScale="90000"/>
          </a:bodyPr>
          <a:lstStyle/>
          <a:p>
            <a:r>
              <a:rPr lang="en-US" dirty="0">
                <a:latin typeface="Showcard Gothic" panose="04020904020102020604" pitchFamily="82" charset="0"/>
              </a:rPr>
              <a:t/>
            </a:r>
            <a:br>
              <a:rPr lang="en-US" dirty="0">
                <a:latin typeface="Showcard Gothic" panose="04020904020102020604" pitchFamily="82" charset="0"/>
              </a:rPr>
            </a:br>
            <a:r>
              <a:rPr lang="en-US" dirty="0" smtClean="0">
                <a:latin typeface="Showcard Gothic" panose="04020904020102020604" pitchFamily="82" charset="0"/>
              </a:rPr>
              <a:t/>
            </a:r>
            <a:br>
              <a:rPr lang="en-US" dirty="0" smtClean="0">
                <a:latin typeface="Showcard Gothic" panose="04020904020102020604" pitchFamily="82" charset="0"/>
              </a:rPr>
            </a:br>
            <a:r>
              <a:rPr lang="en-US" sz="5300" kern="0" dirty="0" smtClean="0">
                <a:solidFill>
                  <a:srgbClr val="535353"/>
                </a:solidFill>
                <a:latin typeface="Trebuchet MS"/>
                <a:sym typeface="Trebuchet MS"/>
                <a:rtl val="0"/>
              </a:rPr>
              <a:t>Advancing conservation with</a:t>
            </a:r>
            <a:r>
              <a:rPr lang="en-US" sz="5300" kern="0" dirty="0" smtClean="0">
                <a:solidFill>
                  <a:srgbClr val="535353"/>
                </a:solidFill>
                <a:latin typeface="Showcard Gothic" panose="04020904020102020604" pitchFamily="82" charset="0"/>
                <a:sym typeface="Trebuchet MS"/>
                <a:rtl val="0"/>
              </a:rPr>
              <a:t/>
            </a:r>
            <a:br>
              <a:rPr lang="en-US" sz="5300" kern="0" dirty="0" smtClean="0">
                <a:solidFill>
                  <a:srgbClr val="535353"/>
                </a:solidFill>
                <a:latin typeface="Showcard Gothic" panose="04020904020102020604" pitchFamily="82" charset="0"/>
                <a:sym typeface="Trebuchet MS"/>
                <a:rtl val="0"/>
              </a:rPr>
            </a:br>
            <a:r>
              <a:rPr lang="en-US" kern="0" dirty="0" smtClean="0">
                <a:solidFill>
                  <a:srgbClr val="535353"/>
                </a:solidFill>
                <a:latin typeface="Showcard Gothic" panose="04020904020102020604" pitchFamily="82" charset="0"/>
                <a:sym typeface="Trebuchet MS"/>
                <a:rtl val="0"/>
              </a:rPr>
              <a:t>Bad Data!</a:t>
            </a:r>
            <a:r>
              <a:rPr lang="en-US" dirty="0" smtClean="0"/>
              <a:t> </a:t>
            </a:r>
            <a:endParaRPr lang="en-US" b="0" dirty="0"/>
          </a:p>
        </p:txBody>
      </p:sp>
      <p:sp>
        <p:nvSpPr>
          <p:cNvPr id="4" name="TextBox 3"/>
          <p:cNvSpPr txBox="1"/>
          <p:nvPr/>
        </p:nvSpPr>
        <p:spPr>
          <a:xfrm>
            <a:off x="1922928" y="5862918"/>
            <a:ext cx="8211671" cy="766483"/>
          </a:xfrm>
          <a:prstGeom prst="rect">
            <a:avLst/>
          </a:prstGeom>
          <a:noFill/>
        </p:spPr>
        <p:txBody>
          <a:bodyPr vert="horz" lIns="91440" tIns="45720" rIns="91440" bIns="45720" rtlCol="0">
            <a:noAutofit/>
          </a:bodyPr>
          <a:lstStyle>
            <a:lvl1pPr indent="0" algn="ctr">
              <a:spcBef>
                <a:spcPct val="20000"/>
              </a:spcBef>
              <a:buFont typeface="Arial" pitchFamily="34" charset="0"/>
              <a:buNone/>
              <a:defRPr sz="2800"/>
            </a:lvl1pPr>
            <a:lvl2pPr indent="0" algn="ctr">
              <a:spcBef>
                <a:spcPct val="20000"/>
              </a:spcBef>
              <a:buFont typeface="Arial" pitchFamily="34" charset="0"/>
              <a:buNone/>
              <a:defRPr sz="2800">
                <a:solidFill>
                  <a:schemeClr val="tx1">
                    <a:tint val="75000"/>
                  </a:schemeClr>
                </a:solidFill>
              </a:defRPr>
            </a:lvl2pPr>
            <a:lvl3pPr indent="0" algn="ctr">
              <a:spcBef>
                <a:spcPct val="20000"/>
              </a:spcBef>
              <a:buFont typeface="Arial" pitchFamily="34" charset="0"/>
              <a:buNone/>
              <a:defRPr sz="2400">
                <a:solidFill>
                  <a:schemeClr val="tx1">
                    <a:tint val="75000"/>
                  </a:schemeClr>
                </a:solidFill>
              </a:defRPr>
            </a:lvl3pPr>
            <a:lvl4pPr indent="0" algn="ctr">
              <a:spcBef>
                <a:spcPct val="20000"/>
              </a:spcBef>
              <a:buFont typeface="Arial" pitchFamily="34" charset="0"/>
              <a:buNone/>
              <a:defRPr sz="2000">
                <a:solidFill>
                  <a:schemeClr val="tx1">
                    <a:tint val="75000"/>
                  </a:schemeClr>
                </a:solidFill>
              </a:defRPr>
            </a:lvl4pPr>
            <a:lvl5pPr indent="0" algn="ctr">
              <a:spcBef>
                <a:spcPct val="20000"/>
              </a:spcBef>
              <a:buFont typeface="Arial" pitchFamily="34" charset="0"/>
              <a:buNone/>
              <a:defRPr sz="2000">
                <a:solidFill>
                  <a:schemeClr val="tx1">
                    <a:tint val="75000"/>
                  </a:schemeClr>
                </a:solidFill>
              </a:defRPr>
            </a:lvl5pPr>
            <a:lvl6pPr indent="0" algn="ctr">
              <a:spcBef>
                <a:spcPct val="20000"/>
              </a:spcBef>
              <a:buFont typeface="Arial" pitchFamily="34" charset="0"/>
              <a:buNone/>
              <a:defRPr sz="2000">
                <a:solidFill>
                  <a:schemeClr val="tx1">
                    <a:tint val="75000"/>
                  </a:schemeClr>
                </a:solidFill>
              </a:defRPr>
            </a:lvl6pPr>
            <a:lvl7pPr indent="0" algn="ctr">
              <a:spcBef>
                <a:spcPct val="20000"/>
              </a:spcBef>
              <a:buFont typeface="Arial" pitchFamily="34" charset="0"/>
              <a:buNone/>
              <a:defRPr sz="2000">
                <a:solidFill>
                  <a:schemeClr val="tx1">
                    <a:tint val="75000"/>
                  </a:schemeClr>
                </a:solidFill>
              </a:defRPr>
            </a:lvl7pPr>
            <a:lvl8pPr indent="0" algn="ctr">
              <a:spcBef>
                <a:spcPct val="20000"/>
              </a:spcBef>
              <a:buFont typeface="Arial" pitchFamily="34" charset="0"/>
              <a:buNone/>
              <a:defRPr sz="2000">
                <a:solidFill>
                  <a:schemeClr val="tx1">
                    <a:tint val="75000"/>
                  </a:schemeClr>
                </a:solidFill>
              </a:defRPr>
            </a:lvl8pPr>
            <a:lvl9pPr indent="0" algn="ctr">
              <a:spcBef>
                <a:spcPct val="20000"/>
              </a:spcBef>
              <a:buFont typeface="Arial" pitchFamily="34" charset="0"/>
              <a:buNone/>
              <a:defRPr sz="2000">
                <a:solidFill>
                  <a:schemeClr val="tx1">
                    <a:tint val="75000"/>
                  </a:schemeClr>
                </a:solidFill>
              </a:defRPr>
            </a:lvl9pPr>
          </a:lstStyle>
          <a:p>
            <a:r>
              <a:rPr lang="en-US" kern="0" dirty="0" smtClean="0">
                <a:solidFill>
                  <a:srgbClr val="535353"/>
                </a:solidFill>
                <a:latin typeface="Trebuchet MS"/>
                <a:ea typeface="+mj-ea"/>
                <a:cs typeface="+mj-cs"/>
                <a:rtl val="0"/>
              </a:rPr>
              <a:t>Kevin </a:t>
            </a:r>
            <a:r>
              <a:rPr lang="en-US" kern="0" dirty="0" smtClean="0">
                <a:solidFill>
                  <a:srgbClr val="535353"/>
                </a:solidFill>
                <a:latin typeface="Trebuchet MS"/>
                <a:ea typeface="+mj-ea"/>
                <a:cs typeface="+mj-cs"/>
                <a:rtl val="0"/>
              </a:rPr>
              <a:t>Shoemaker</a:t>
            </a:r>
            <a:r>
              <a:rPr lang="en-US" kern="0" dirty="0" smtClean="0">
                <a:solidFill>
                  <a:srgbClr val="535353"/>
                </a:solidFill>
                <a:latin typeface="Trebuchet MS"/>
                <a:ea typeface="+mj-ea"/>
                <a:cs typeface="+mj-cs"/>
                <a:rtl val="0"/>
              </a:rPr>
              <a:t>, </a:t>
            </a:r>
            <a:r>
              <a:rPr lang="en-US" kern="0" dirty="0" smtClean="0">
                <a:solidFill>
                  <a:srgbClr val="535353"/>
                </a:solidFill>
                <a:latin typeface="Trebuchet MS"/>
                <a:ea typeface="+mj-ea"/>
                <a:cs typeface="+mj-cs"/>
                <a:rtl val="0"/>
              </a:rPr>
              <a:t>NRES</a:t>
            </a:r>
            <a:endParaRPr lang="en-US" kern="0" dirty="0">
              <a:solidFill>
                <a:srgbClr val="535353"/>
              </a:solidFill>
              <a:latin typeface="Trebuchet MS"/>
              <a:ea typeface="+mj-ea"/>
              <a:cs typeface="+mj-cs"/>
              <a:rtl val="0"/>
            </a:endParaRPr>
          </a:p>
        </p:txBody>
      </p:sp>
      <p:pic>
        <p:nvPicPr>
          <p:cNvPr id="1026" name="Picture 2" descr="http://www.galapagos.org/wp-content/uploads/2014/10/Newsroom-espanola-tortois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3310" y="2440936"/>
            <a:ext cx="4015245" cy="26768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fws.gov/Midwest/endangered/images/mammals/inba/inbaontre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727" y="1982604"/>
            <a:ext cx="2990345" cy="351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9720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dirty="0" smtClean="0"/>
              <a:t>Indiana bat: background</a:t>
            </a:r>
          </a:p>
        </p:txBody>
      </p:sp>
      <p:sp>
        <p:nvSpPr>
          <p:cNvPr id="3077" name="Content Placeholder 2"/>
          <p:cNvSpPr>
            <a:spLocks noGrp="1"/>
          </p:cNvSpPr>
          <p:nvPr>
            <p:ph type="body" idx="1"/>
          </p:nvPr>
        </p:nvSpPr>
        <p:spPr/>
        <p:txBody>
          <a:bodyPr>
            <a:normAutofit/>
          </a:bodyPr>
          <a:lstStyle/>
          <a:p>
            <a:pPr eaLnBrk="1" hangingPunct="1"/>
            <a:r>
              <a:rPr lang="en-US" dirty="0" smtClean="0"/>
              <a:t>IUCN: Endangered</a:t>
            </a:r>
          </a:p>
          <a:p>
            <a:pPr eaLnBrk="1" hangingPunct="1"/>
            <a:r>
              <a:rPr lang="en-US" dirty="0" smtClean="0"/>
              <a:t>USFWS: Endangered</a:t>
            </a:r>
          </a:p>
          <a:p>
            <a:pPr eaLnBrk="1" hangingPunct="1"/>
            <a:endParaRPr lang="en-US" dirty="0" smtClean="0"/>
          </a:p>
          <a:p>
            <a:pPr eaLnBrk="1" hangingPunct="1"/>
            <a:r>
              <a:rPr lang="en-US" dirty="0" smtClean="0"/>
              <a:t>Threatened by</a:t>
            </a:r>
          </a:p>
          <a:p>
            <a:pPr lvl="1"/>
            <a:r>
              <a:rPr lang="en-US" dirty="0"/>
              <a:t>Loss of hibernacula?</a:t>
            </a:r>
          </a:p>
          <a:p>
            <a:pPr lvl="1"/>
            <a:r>
              <a:rPr lang="en-US" dirty="0"/>
              <a:t>Loss of summer foraging/roosting habitat?</a:t>
            </a:r>
          </a:p>
          <a:p>
            <a:pPr lvl="1"/>
            <a:r>
              <a:rPr lang="en-US" dirty="0"/>
              <a:t>Disease: “white nose” syndrome?</a:t>
            </a:r>
          </a:p>
          <a:p>
            <a:pPr lvl="1"/>
            <a:endParaRPr lang="en-US" dirty="0"/>
          </a:p>
          <a:p>
            <a:pPr lvl="1"/>
            <a:r>
              <a:rPr lang="en-US" dirty="0"/>
              <a:t>Wind </a:t>
            </a:r>
            <a:r>
              <a:rPr lang="en-US" dirty="0" smtClean="0"/>
              <a:t>power development? </a:t>
            </a:r>
            <a:endParaRPr lang="en-US" dirty="0"/>
          </a:p>
          <a:p>
            <a:pPr lvl="1"/>
            <a:endParaRPr lang="en-US" dirty="0" smtClean="0"/>
          </a:p>
        </p:txBody>
      </p:sp>
      <p:pic>
        <p:nvPicPr>
          <p:cNvPr id="3076"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35014" t="18254" r="31261" b="31969"/>
          <a:stretch/>
        </p:blipFill>
        <p:spPr bwMode="auto">
          <a:xfrm>
            <a:off x="6575825" y="1864746"/>
            <a:ext cx="4693024" cy="3893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8" name="Text Box 5"/>
          <p:cNvSpPr txBox="1">
            <a:spLocks noChangeArrowheads="1"/>
          </p:cNvSpPr>
          <p:nvPr/>
        </p:nvSpPr>
        <p:spPr bwMode="auto">
          <a:xfrm>
            <a:off x="6799943" y="5296879"/>
            <a:ext cx="2170519" cy="461665"/>
          </a:xfrm>
          <a:prstGeom prst="rect">
            <a:avLst/>
          </a:prstGeom>
          <a:noFill/>
          <a:ln>
            <a:noFill/>
          </a:ln>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200" dirty="0"/>
              <a:t>From USFWS 2009 recovery plan, 5-year review</a:t>
            </a:r>
          </a:p>
        </p:txBody>
      </p:sp>
      <p:pic>
        <p:nvPicPr>
          <p:cNvPr id="1026" name="Picture 2" descr="http://upload.wikimedia.org/wikipedia/commons/thumb/b/bf/Indiana_Bat_FWS.jpg/200px-Indiana_Bat_FW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7802" y="1"/>
            <a:ext cx="1344705"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193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1" y="-15672"/>
            <a:ext cx="9753600" cy="6896345"/>
          </a:xfrm>
          <a:prstGeom prst="rect">
            <a:avLst/>
          </a:prstGeom>
        </p:spPr>
      </p:pic>
      <p:pic>
        <p:nvPicPr>
          <p:cNvPr id="8" name="Picture 4" descr="http://www.fws.gov/Midwest/Endangered/img_coll/mammals/ibat-hres/inba_littlebrown.jpg"/>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t="29036" b="16144"/>
          <a:stretch/>
        </p:blipFill>
        <p:spPr bwMode="auto">
          <a:xfrm>
            <a:off x="2133600" y="1432400"/>
            <a:ext cx="2057400" cy="169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7263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p:txBody>
          <a:bodyPr/>
          <a:lstStyle/>
          <a:p>
            <a:pPr eaLnBrk="1" hangingPunct="1"/>
            <a:r>
              <a:rPr lang="en-US" dirty="0" smtClean="0"/>
              <a:t>Focus on fall migration</a:t>
            </a:r>
          </a:p>
        </p:txBody>
      </p:sp>
      <p:sp>
        <p:nvSpPr>
          <p:cNvPr id="9219" name="Rectangle 3"/>
          <p:cNvSpPr>
            <a:spLocks noGrp="1"/>
          </p:cNvSpPr>
          <p:nvPr>
            <p:ph type="body" idx="1"/>
          </p:nvPr>
        </p:nvSpPr>
        <p:spPr/>
        <p:txBody>
          <a:bodyPr>
            <a:normAutofit/>
          </a:bodyPr>
          <a:lstStyle/>
          <a:p>
            <a:pPr eaLnBrk="1" hangingPunct="1">
              <a:lnSpc>
                <a:spcPct val="80000"/>
              </a:lnSpc>
            </a:pPr>
            <a:r>
              <a:rPr lang="en-US" sz="2400" dirty="0"/>
              <a:t>Nearly all turbine-related bat fatalities are observed during late summer and early fall during migration season </a:t>
            </a:r>
          </a:p>
          <a:p>
            <a:pPr eaLnBrk="1" hangingPunct="1">
              <a:lnSpc>
                <a:spcPct val="80000"/>
              </a:lnSpc>
            </a:pPr>
            <a:r>
              <a:rPr lang="en-US" sz="2400" dirty="0"/>
              <a:t>All 3 Indiana bat fatalities have been observed in late September</a:t>
            </a:r>
          </a:p>
          <a:p>
            <a:pPr eaLnBrk="1" hangingPunct="1">
              <a:lnSpc>
                <a:spcPct val="80000"/>
              </a:lnSpc>
            </a:pPr>
            <a:endParaRPr lang="en-US" sz="2400" dirty="0"/>
          </a:p>
        </p:txBody>
      </p:sp>
      <p:pic>
        <p:nvPicPr>
          <p:cNvPr id="922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9514" t="25006" r="20083" b="17455"/>
          <a:stretch/>
        </p:blipFill>
        <p:spPr bwMode="auto">
          <a:xfrm>
            <a:off x="6363741" y="3121734"/>
            <a:ext cx="4624345" cy="274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 Box 5"/>
          <p:cNvSpPr txBox="1">
            <a:spLocks noChangeArrowheads="1"/>
          </p:cNvSpPr>
          <p:nvPr/>
        </p:nvSpPr>
        <p:spPr bwMode="auto">
          <a:xfrm>
            <a:off x="7456714" y="3336926"/>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000" dirty="0"/>
              <a:t>WEST 2004: Mountaineer report</a:t>
            </a:r>
          </a:p>
        </p:txBody>
      </p:sp>
      <p:pic>
        <p:nvPicPr>
          <p:cNvPr id="7" name="Picture 2" descr="http://upload.wikimedia.org/wikipedia/commons/thumb/b/bf/Indiana_Bat_FWS.jpg/200px-Indiana_Bat_FW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7802" y="1"/>
            <a:ext cx="1344705" cy="1371600"/>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7"/>
          <p:cNvSpPr>
            <a:spLocks noChangeArrowheads="1"/>
          </p:cNvSpPr>
          <p:nvPr/>
        </p:nvSpPr>
        <p:spPr bwMode="auto">
          <a:xfrm rot="14710158">
            <a:off x="1670448" y="3148112"/>
            <a:ext cx="2238394" cy="2406755"/>
          </a:xfrm>
          <a:custGeom>
            <a:avLst/>
            <a:gdLst>
              <a:gd name="T0" fmla="*/ 1043719214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20385" y="10542"/>
                </a:moveTo>
                <a:cubicBezTo>
                  <a:pt x="20245" y="5348"/>
                  <a:pt x="15995" y="1211"/>
                  <a:pt x="10800" y="1211"/>
                </a:cubicBezTo>
                <a:cubicBezTo>
                  <a:pt x="5504" y="1211"/>
                  <a:pt x="1211" y="5504"/>
                  <a:pt x="1211" y="10800"/>
                </a:cubicBezTo>
                <a:cubicBezTo>
                  <a:pt x="1211" y="16095"/>
                  <a:pt x="5504" y="20389"/>
                  <a:pt x="10800" y="20389"/>
                </a:cubicBezTo>
                <a:cubicBezTo>
                  <a:pt x="14309" y="20389"/>
                  <a:pt x="17538" y="18471"/>
                  <a:pt x="19218" y="15391"/>
                </a:cubicBezTo>
                <a:lnTo>
                  <a:pt x="20281" y="15970"/>
                </a:lnTo>
                <a:cubicBezTo>
                  <a:pt x="18389" y="19440"/>
                  <a:pt x="14752" y="21599"/>
                  <a:pt x="10800" y="21600"/>
                </a:cubicBezTo>
                <a:cubicBezTo>
                  <a:pt x="4835" y="21600"/>
                  <a:pt x="0" y="16764"/>
                  <a:pt x="0" y="10800"/>
                </a:cubicBezTo>
                <a:cubicBezTo>
                  <a:pt x="0" y="4835"/>
                  <a:pt x="4835" y="0"/>
                  <a:pt x="10800" y="0"/>
                </a:cubicBezTo>
                <a:cubicBezTo>
                  <a:pt x="16651" y="-1"/>
                  <a:pt x="21438" y="4660"/>
                  <a:pt x="21596" y="10509"/>
                </a:cubicBezTo>
                <a:lnTo>
                  <a:pt x="24295" y="10436"/>
                </a:lnTo>
                <a:lnTo>
                  <a:pt x="21080" y="13830"/>
                </a:lnTo>
                <a:lnTo>
                  <a:pt x="17686" y="10614"/>
                </a:lnTo>
                <a:lnTo>
                  <a:pt x="20385" y="10542"/>
                </a:lnTo>
                <a:close/>
              </a:path>
            </a:pathLst>
          </a:custGeom>
          <a:solidFill>
            <a:schemeClr val="tx1"/>
          </a:solidFill>
          <a:ln w="9525">
            <a:solidFill>
              <a:schemeClr val="tx1"/>
            </a:solidFill>
            <a:miter lim="800000"/>
            <a:headEnd/>
            <a:tailEnd/>
          </a:ln>
        </p:spPr>
        <p:txBody>
          <a:bodyPr wrap="none" anchor="ctr"/>
          <a:lstStyle/>
          <a:p>
            <a:endParaRPr lang="en-US" sz="1600"/>
          </a:p>
        </p:txBody>
      </p:sp>
      <p:sp>
        <p:nvSpPr>
          <p:cNvPr id="9" name="Oval 9"/>
          <p:cNvSpPr>
            <a:spLocks noChangeArrowheads="1"/>
          </p:cNvSpPr>
          <p:nvPr/>
        </p:nvSpPr>
        <p:spPr bwMode="auto">
          <a:xfrm rot="18000000">
            <a:off x="2742885" y="3218588"/>
            <a:ext cx="989058" cy="391797"/>
          </a:xfrm>
          <a:prstGeom prst="ellipse">
            <a:avLst/>
          </a:prstGeom>
          <a:solidFill>
            <a:schemeClr val="bg1"/>
          </a:solidFill>
          <a:ln w="9525">
            <a:solidFill>
              <a:schemeClr val="tx1"/>
            </a:solidFill>
            <a:round/>
            <a:headEnd/>
            <a:tailEnd/>
          </a:ln>
        </p:spPr>
        <p:txBody>
          <a:bodyPr wrap="none" anchor="ctr"/>
          <a:lstStyle/>
          <a:p>
            <a:pPr algn="ctr"/>
            <a:r>
              <a:rPr lang="en-US" sz="1600">
                <a:latin typeface="Calibri" pitchFamily="34" charset="0"/>
              </a:rPr>
              <a:t>Birth</a:t>
            </a:r>
          </a:p>
        </p:txBody>
      </p:sp>
      <p:sp>
        <p:nvSpPr>
          <p:cNvPr id="10" name="Oval 10"/>
          <p:cNvSpPr>
            <a:spLocks noChangeArrowheads="1"/>
          </p:cNvSpPr>
          <p:nvPr/>
        </p:nvSpPr>
        <p:spPr bwMode="auto">
          <a:xfrm rot="19800000">
            <a:off x="2940068" y="3609695"/>
            <a:ext cx="1455247" cy="364390"/>
          </a:xfrm>
          <a:prstGeom prst="ellipse">
            <a:avLst/>
          </a:prstGeom>
          <a:solidFill>
            <a:schemeClr val="bg1"/>
          </a:solidFill>
          <a:ln w="9525">
            <a:solidFill>
              <a:schemeClr val="tx1"/>
            </a:solidFill>
            <a:round/>
            <a:headEnd/>
            <a:tailEnd/>
          </a:ln>
        </p:spPr>
        <p:txBody>
          <a:bodyPr wrap="none" anchor="ctr"/>
          <a:lstStyle/>
          <a:p>
            <a:pPr algn="ctr"/>
            <a:r>
              <a:rPr lang="en-US" sz="1600">
                <a:latin typeface="Calibri" pitchFamily="34" charset="0"/>
              </a:rPr>
              <a:t>Pre-Weaning</a:t>
            </a:r>
          </a:p>
        </p:txBody>
      </p:sp>
      <p:sp>
        <p:nvSpPr>
          <p:cNvPr id="11" name="Oval 12"/>
          <p:cNvSpPr>
            <a:spLocks noChangeArrowheads="1"/>
          </p:cNvSpPr>
          <p:nvPr/>
        </p:nvSpPr>
        <p:spPr bwMode="auto">
          <a:xfrm>
            <a:off x="3443807" y="4130252"/>
            <a:ext cx="1063450" cy="364390"/>
          </a:xfrm>
          <a:prstGeom prst="ellipse">
            <a:avLst/>
          </a:prstGeom>
          <a:solidFill>
            <a:schemeClr val="bg1"/>
          </a:solidFill>
          <a:ln w="9525">
            <a:solidFill>
              <a:schemeClr val="tx1"/>
            </a:solidFill>
            <a:round/>
            <a:headEnd/>
            <a:tailEnd/>
          </a:ln>
        </p:spPr>
        <p:txBody>
          <a:bodyPr wrap="none" anchor="ctr"/>
          <a:lstStyle/>
          <a:p>
            <a:pPr algn="ctr"/>
            <a:r>
              <a:rPr lang="en-US" sz="1400" dirty="0">
                <a:latin typeface="Calibri" pitchFamily="34" charset="0"/>
              </a:rPr>
              <a:t>Post-weaning</a:t>
            </a:r>
          </a:p>
        </p:txBody>
      </p:sp>
      <p:sp>
        <p:nvSpPr>
          <p:cNvPr id="12" name="Oval 13"/>
          <p:cNvSpPr>
            <a:spLocks noChangeArrowheads="1"/>
          </p:cNvSpPr>
          <p:nvPr/>
        </p:nvSpPr>
        <p:spPr bwMode="auto">
          <a:xfrm rot="4143798">
            <a:off x="2381159" y="5105607"/>
            <a:ext cx="1509615" cy="391797"/>
          </a:xfrm>
          <a:prstGeom prst="ellipse">
            <a:avLst/>
          </a:prstGeom>
          <a:solidFill>
            <a:schemeClr val="bg1"/>
          </a:solidFill>
          <a:ln w="9525">
            <a:solidFill>
              <a:schemeClr val="tx1"/>
            </a:solidFill>
            <a:round/>
            <a:headEnd/>
            <a:tailEnd/>
          </a:ln>
        </p:spPr>
        <p:txBody>
          <a:bodyPr wrap="none" anchor="ctr"/>
          <a:lstStyle/>
          <a:p>
            <a:pPr algn="ctr"/>
            <a:r>
              <a:rPr lang="en-US" sz="1400">
                <a:latin typeface="Calibri" pitchFamily="34" charset="0"/>
              </a:rPr>
              <a:t>Swarming/mating</a:t>
            </a:r>
          </a:p>
        </p:txBody>
      </p:sp>
      <p:sp>
        <p:nvSpPr>
          <p:cNvPr id="13" name="Oval 14"/>
          <p:cNvSpPr>
            <a:spLocks noChangeArrowheads="1"/>
          </p:cNvSpPr>
          <p:nvPr/>
        </p:nvSpPr>
        <p:spPr bwMode="auto">
          <a:xfrm rot="17582422">
            <a:off x="1592401" y="5006046"/>
            <a:ext cx="1249336" cy="391797"/>
          </a:xfrm>
          <a:prstGeom prst="ellipse">
            <a:avLst/>
          </a:prstGeom>
          <a:solidFill>
            <a:schemeClr val="bg1"/>
          </a:solidFill>
          <a:ln w="9525">
            <a:solidFill>
              <a:schemeClr val="tx1"/>
            </a:solidFill>
            <a:round/>
            <a:headEnd/>
            <a:tailEnd/>
          </a:ln>
        </p:spPr>
        <p:txBody>
          <a:bodyPr wrap="none" anchor="ctr"/>
          <a:lstStyle/>
          <a:p>
            <a:pPr algn="ctr"/>
            <a:r>
              <a:rPr lang="en-US" sz="1600" dirty="0">
                <a:latin typeface="Calibri" pitchFamily="34" charset="0"/>
              </a:rPr>
              <a:t>Hibernation</a:t>
            </a:r>
          </a:p>
        </p:txBody>
      </p:sp>
      <p:sp>
        <p:nvSpPr>
          <p:cNvPr id="14" name="Oval 17"/>
          <p:cNvSpPr>
            <a:spLocks noChangeArrowheads="1"/>
          </p:cNvSpPr>
          <p:nvPr/>
        </p:nvSpPr>
        <p:spPr bwMode="auto">
          <a:xfrm rot="900000">
            <a:off x="1176979" y="3673680"/>
            <a:ext cx="1655810" cy="287390"/>
          </a:xfrm>
          <a:prstGeom prst="ellipse">
            <a:avLst/>
          </a:prstGeom>
          <a:solidFill>
            <a:schemeClr val="bg1"/>
          </a:solidFill>
          <a:ln w="9525">
            <a:solidFill>
              <a:schemeClr val="tx1"/>
            </a:solidFill>
            <a:round/>
            <a:headEnd/>
            <a:tailEnd/>
          </a:ln>
        </p:spPr>
        <p:txBody>
          <a:bodyPr wrap="none" anchor="ctr"/>
          <a:lstStyle/>
          <a:p>
            <a:pPr algn="ctr"/>
            <a:r>
              <a:rPr lang="en-US" sz="1400" dirty="0">
                <a:latin typeface="Calibri" pitchFamily="34" charset="0"/>
              </a:rPr>
              <a:t>Return to roost sites</a:t>
            </a:r>
          </a:p>
        </p:txBody>
      </p:sp>
      <p:sp>
        <p:nvSpPr>
          <p:cNvPr id="15" name="Text Box 25"/>
          <p:cNvSpPr txBox="1">
            <a:spLocks noChangeArrowheads="1"/>
          </p:cNvSpPr>
          <p:nvPr/>
        </p:nvSpPr>
        <p:spPr bwMode="auto">
          <a:xfrm rot="4782236">
            <a:off x="3957792" y="3659485"/>
            <a:ext cx="1314655"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600">
                <a:latin typeface="Times New Roman" pitchFamily="18" charset="0"/>
              </a:rPr>
              <a:t>June - August</a:t>
            </a:r>
          </a:p>
        </p:txBody>
      </p:sp>
      <p:sp>
        <p:nvSpPr>
          <p:cNvPr id="16" name="Text Box 26"/>
          <p:cNvSpPr txBox="1">
            <a:spLocks noChangeArrowheads="1"/>
          </p:cNvSpPr>
          <p:nvPr/>
        </p:nvSpPr>
        <p:spPr bwMode="auto">
          <a:xfrm rot="19264018">
            <a:off x="3148957" y="5584608"/>
            <a:ext cx="1709122"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600" dirty="0">
                <a:latin typeface="Times New Roman" pitchFamily="18" charset="0"/>
              </a:rPr>
              <a:t>August September</a:t>
            </a:r>
          </a:p>
        </p:txBody>
      </p:sp>
      <p:sp>
        <p:nvSpPr>
          <p:cNvPr id="17" name="Text Box 27"/>
          <p:cNvSpPr txBox="1">
            <a:spLocks noChangeArrowheads="1"/>
          </p:cNvSpPr>
          <p:nvPr/>
        </p:nvSpPr>
        <p:spPr bwMode="auto">
          <a:xfrm rot="17250051">
            <a:off x="415491" y="3681175"/>
            <a:ext cx="1064715"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600">
                <a:latin typeface="Times New Roman" pitchFamily="18" charset="0"/>
              </a:rPr>
              <a:t>April-June</a:t>
            </a:r>
          </a:p>
        </p:txBody>
      </p:sp>
      <p:sp>
        <p:nvSpPr>
          <p:cNvPr id="18" name="Oval 16"/>
          <p:cNvSpPr>
            <a:spLocks noChangeArrowheads="1"/>
          </p:cNvSpPr>
          <p:nvPr/>
        </p:nvSpPr>
        <p:spPr bwMode="auto">
          <a:xfrm>
            <a:off x="1044048" y="4234364"/>
            <a:ext cx="1504222" cy="356799"/>
          </a:xfrm>
          <a:prstGeom prst="ellipse">
            <a:avLst/>
          </a:prstGeom>
          <a:solidFill>
            <a:schemeClr val="bg1"/>
          </a:solidFill>
          <a:ln w="9525">
            <a:solidFill>
              <a:schemeClr val="tx1"/>
            </a:solidFill>
            <a:round/>
            <a:headEnd/>
            <a:tailEnd/>
          </a:ln>
        </p:spPr>
        <p:txBody>
          <a:bodyPr wrap="none" anchor="ctr"/>
          <a:lstStyle/>
          <a:p>
            <a:pPr algn="ctr"/>
            <a:r>
              <a:rPr lang="en-US" sz="1400" dirty="0">
                <a:latin typeface="Calibri" pitchFamily="34" charset="0"/>
              </a:rPr>
              <a:t>Spring migration</a:t>
            </a:r>
          </a:p>
        </p:txBody>
      </p:sp>
      <p:sp>
        <p:nvSpPr>
          <p:cNvPr id="19" name="Oval 14"/>
          <p:cNvSpPr>
            <a:spLocks noChangeArrowheads="1"/>
          </p:cNvSpPr>
          <p:nvPr/>
        </p:nvSpPr>
        <p:spPr bwMode="auto">
          <a:xfrm rot="2110719">
            <a:off x="3107981" y="4754920"/>
            <a:ext cx="1343305" cy="364390"/>
          </a:xfrm>
          <a:prstGeom prst="ellipse">
            <a:avLst/>
          </a:prstGeom>
          <a:solidFill>
            <a:srgbClr val="FFFF00"/>
          </a:solidFill>
          <a:ln w="9525">
            <a:solidFill>
              <a:schemeClr val="tx1"/>
            </a:solidFill>
            <a:round/>
            <a:headEnd/>
            <a:tailEnd/>
          </a:ln>
        </p:spPr>
        <p:txBody>
          <a:bodyPr wrap="none" anchor="ctr"/>
          <a:lstStyle/>
          <a:p>
            <a:pPr algn="ctr"/>
            <a:r>
              <a:rPr lang="en-US" sz="1600">
                <a:latin typeface="Calibri" pitchFamily="34" charset="0"/>
              </a:rPr>
              <a:t>Fall migration</a:t>
            </a:r>
          </a:p>
        </p:txBody>
      </p:sp>
    </p:spTree>
    <p:extLst>
      <p:ext uri="{BB962C8B-B14F-4D97-AF65-F5344CB8AC3E}">
        <p14:creationId xmlns:p14="http://schemas.microsoft.com/office/powerpoint/2010/main" val="29446858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632" y="1"/>
            <a:ext cx="9699369" cy="6858000"/>
          </a:xfrm>
          <a:prstGeom prst="rect">
            <a:avLst/>
          </a:prstGeom>
        </p:spPr>
      </p:pic>
      <p:sp>
        <p:nvSpPr>
          <p:cNvPr id="2" name="Title 1"/>
          <p:cNvSpPr>
            <a:spLocks noGrp="1"/>
          </p:cNvSpPr>
          <p:nvPr>
            <p:ph type="title"/>
          </p:nvPr>
        </p:nvSpPr>
        <p:spPr>
          <a:xfrm>
            <a:off x="1752600" y="0"/>
            <a:ext cx="8915400" cy="685800"/>
          </a:xfrm>
        </p:spPr>
        <p:txBody>
          <a:bodyPr>
            <a:normAutofit fontScale="90000"/>
          </a:bodyPr>
          <a:lstStyle/>
          <a:p>
            <a:r>
              <a:rPr lang="en-US" dirty="0" smtClean="0">
                <a:solidFill>
                  <a:schemeClr val="tx1"/>
                </a:solidFill>
              </a:rPr>
              <a:t>Regional hardwood forest availability</a:t>
            </a:r>
            <a:endParaRPr lang="en-US" dirty="0">
              <a:solidFill>
                <a:schemeClr val="tx1"/>
              </a:solidFill>
            </a:endParaRPr>
          </a:p>
        </p:txBody>
      </p:sp>
      <p:sp>
        <p:nvSpPr>
          <p:cNvPr id="6" name="TextBox 5"/>
          <p:cNvSpPr txBox="1"/>
          <p:nvPr/>
        </p:nvSpPr>
        <p:spPr>
          <a:xfrm>
            <a:off x="1752600" y="4244876"/>
            <a:ext cx="2590800" cy="1754326"/>
          </a:xfrm>
          <a:prstGeom prst="rect">
            <a:avLst/>
          </a:prstGeom>
          <a:noFill/>
        </p:spPr>
        <p:txBody>
          <a:bodyPr wrap="square" rtlCol="0">
            <a:spAutoFit/>
          </a:bodyPr>
          <a:lstStyle/>
          <a:p>
            <a:r>
              <a:rPr lang="en-US" dirty="0"/>
              <a:t>Density of deciduous forests within 2 km radius</a:t>
            </a:r>
          </a:p>
          <a:p>
            <a:endParaRPr lang="en-US" dirty="0"/>
          </a:p>
          <a:p>
            <a:r>
              <a:rPr lang="en-US" dirty="0"/>
              <a:t>Based on data from MRLC National Land Cover Database (NLCD)</a:t>
            </a:r>
          </a:p>
        </p:txBody>
      </p:sp>
    </p:spTree>
    <p:extLst>
      <p:ext uri="{BB962C8B-B14F-4D97-AF65-F5344CB8AC3E}">
        <p14:creationId xmlns:p14="http://schemas.microsoft.com/office/powerpoint/2010/main" val="18190189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632" y="1"/>
            <a:ext cx="9699369" cy="6858000"/>
          </a:xfrm>
          <a:prstGeom prst="rect">
            <a:avLst/>
          </a:prstGeom>
        </p:spPr>
      </p:pic>
      <p:sp>
        <p:nvSpPr>
          <p:cNvPr id="2" name="Title 1"/>
          <p:cNvSpPr>
            <a:spLocks noGrp="1"/>
          </p:cNvSpPr>
          <p:nvPr>
            <p:ph type="title"/>
          </p:nvPr>
        </p:nvSpPr>
        <p:spPr>
          <a:xfrm>
            <a:off x="1981200" y="0"/>
            <a:ext cx="8458200" cy="762000"/>
          </a:xfrm>
        </p:spPr>
        <p:txBody>
          <a:bodyPr>
            <a:normAutofit/>
          </a:bodyPr>
          <a:lstStyle/>
          <a:p>
            <a:r>
              <a:rPr lang="en-US" dirty="0" smtClean="0">
                <a:solidFill>
                  <a:schemeClr val="tx1"/>
                </a:solidFill>
              </a:rPr>
              <a:t>Regional forest/field edge density</a:t>
            </a:r>
            <a:endParaRPr lang="en-US" dirty="0">
              <a:solidFill>
                <a:schemeClr val="tx1"/>
              </a:solidFill>
            </a:endParaRPr>
          </a:p>
        </p:txBody>
      </p:sp>
      <p:sp>
        <p:nvSpPr>
          <p:cNvPr id="6" name="TextBox 5"/>
          <p:cNvSpPr txBox="1"/>
          <p:nvPr/>
        </p:nvSpPr>
        <p:spPr>
          <a:xfrm>
            <a:off x="1752600" y="4267200"/>
            <a:ext cx="2438400" cy="1754326"/>
          </a:xfrm>
          <a:prstGeom prst="rect">
            <a:avLst/>
          </a:prstGeom>
          <a:noFill/>
        </p:spPr>
        <p:txBody>
          <a:bodyPr wrap="square" rtlCol="0">
            <a:spAutoFit/>
          </a:bodyPr>
          <a:lstStyle>
            <a:defPPr>
              <a:defRPr lang="en-US"/>
            </a:defPPr>
          </a:lstStyle>
          <a:p>
            <a:r>
              <a:rPr lang="en-US" dirty="0"/>
              <a:t>Density of forest edges within 2 km radius</a:t>
            </a:r>
          </a:p>
          <a:p>
            <a:endParaRPr lang="en-US" dirty="0"/>
          </a:p>
          <a:p>
            <a:r>
              <a:rPr lang="en-US" dirty="0"/>
              <a:t>Based on data from MRLC National Land Cover Database (NLCD)</a:t>
            </a:r>
          </a:p>
        </p:txBody>
      </p:sp>
    </p:spTree>
    <p:extLst>
      <p:ext uri="{BB962C8B-B14F-4D97-AF65-F5344CB8AC3E}">
        <p14:creationId xmlns:p14="http://schemas.microsoft.com/office/powerpoint/2010/main" val="40123993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632" y="1"/>
            <a:ext cx="9699369" cy="6858000"/>
          </a:xfrm>
          <a:prstGeom prst="rect">
            <a:avLst/>
          </a:prstGeom>
        </p:spPr>
      </p:pic>
      <p:sp>
        <p:nvSpPr>
          <p:cNvPr id="2" name="Title 1"/>
          <p:cNvSpPr>
            <a:spLocks noGrp="1"/>
          </p:cNvSpPr>
          <p:nvPr>
            <p:ph type="title"/>
          </p:nvPr>
        </p:nvSpPr>
        <p:spPr>
          <a:xfrm>
            <a:off x="1981200" y="0"/>
            <a:ext cx="5715000" cy="685800"/>
          </a:xfrm>
        </p:spPr>
        <p:txBody>
          <a:bodyPr>
            <a:normAutofit fontScale="90000"/>
          </a:bodyPr>
          <a:lstStyle/>
          <a:p>
            <a:r>
              <a:rPr lang="en-US" dirty="0" smtClean="0">
                <a:solidFill>
                  <a:schemeClr val="tx1"/>
                </a:solidFill>
              </a:rPr>
              <a:t>Forest age</a:t>
            </a:r>
            <a:endParaRPr lang="en-US" dirty="0">
              <a:solidFill>
                <a:schemeClr val="tx1"/>
              </a:solidFill>
            </a:endParaRPr>
          </a:p>
        </p:txBody>
      </p:sp>
      <p:sp>
        <p:nvSpPr>
          <p:cNvPr id="6" name="TextBox 5"/>
          <p:cNvSpPr txBox="1"/>
          <p:nvPr/>
        </p:nvSpPr>
        <p:spPr>
          <a:xfrm>
            <a:off x="1752600" y="4826676"/>
            <a:ext cx="1828800" cy="2031325"/>
          </a:xfrm>
          <a:prstGeom prst="rect">
            <a:avLst/>
          </a:prstGeom>
          <a:noFill/>
        </p:spPr>
        <p:txBody>
          <a:bodyPr wrap="square" rtlCol="0">
            <a:spAutoFit/>
          </a:bodyPr>
          <a:lstStyle>
            <a:defPPr>
              <a:defRPr lang="en-US"/>
            </a:defPPr>
          </a:lstStyle>
          <a:p>
            <a:r>
              <a:rPr lang="en-US" dirty="0"/>
              <a:t>Forest age (180 m grid cell)</a:t>
            </a:r>
          </a:p>
          <a:p>
            <a:endParaRPr lang="en-US" dirty="0"/>
          </a:p>
          <a:p>
            <a:r>
              <a:rPr lang="en-US" dirty="0"/>
              <a:t>Based on data available from ORNL/NASA</a:t>
            </a:r>
          </a:p>
          <a:p>
            <a:endParaRPr lang="en-US" dirty="0"/>
          </a:p>
        </p:txBody>
      </p:sp>
    </p:spTree>
    <p:extLst>
      <p:ext uri="{BB962C8B-B14F-4D97-AF65-F5344CB8AC3E}">
        <p14:creationId xmlns:p14="http://schemas.microsoft.com/office/powerpoint/2010/main" val="41886713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632" y="1"/>
            <a:ext cx="9699369" cy="6858000"/>
          </a:xfrm>
          <a:prstGeom prst="rect">
            <a:avLst/>
          </a:prstGeom>
        </p:spPr>
      </p:pic>
      <p:sp>
        <p:nvSpPr>
          <p:cNvPr id="2" name="Title 1"/>
          <p:cNvSpPr>
            <a:spLocks noGrp="1"/>
          </p:cNvSpPr>
          <p:nvPr>
            <p:ph type="title"/>
          </p:nvPr>
        </p:nvSpPr>
        <p:spPr>
          <a:xfrm>
            <a:off x="1981200" y="0"/>
            <a:ext cx="6781800" cy="685800"/>
          </a:xfrm>
        </p:spPr>
        <p:txBody>
          <a:bodyPr>
            <a:normAutofit fontScale="90000"/>
          </a:bodyPr>
          <a:lstStyle/>
          <a:p>
            <a:r>
              <a:rPr lang="en-US" dirty="0" smtClean="0">
                <a:solidFill>
                  <a:schemeClr val="tx1"/>
                </a:solidFill>
              </a:rPr>
              <a:t>Regional wetland density</a:t>
            </a:r>
            <a:endParaRPr lang="en-US" dirty="0">
              <a:solidFill>
                <a:schemeClr val="tx1"/>
              </a:solidFill>
            </a:endParaRPr>
          </a:p>
        </p:txBody>
      </p:sp>
      <p:sp>
        <p:nvSpPr>
          <p:cNvPr id="6" name="TextBox 5"/>
          <p:cNvSpPr txBox="1"/>
          <p:nvPr/>
        </p:nvSpPr>
        <p:spPr>
          <a:xfrm>
            <a:off x="1752600" y="3048000"/>
            <a:ext cx="2057400" cy="1754326"/>
          </a:xfrm>
          <a:prstGeom prst="rect">
            <a:avLst/>
          </a:prstGeom>
          <a:noFill/>
        </p:spPr>
        <p:txBody>
          <a:bodyPr wrap="square" rtlCol="0">
            <a:spAutoFit/>
          </a:bodyPr>
          <a:lstStyle>
            <a:defPPr>
              <a:defRPr lang="en-US"/>
            </a:defPPr>
          </a:lstStyle>
          <a:p>
            <a:r>
              <a:rPr lang="en-US" dirty="0"/>
              <a:t>Density of wetlands within 2 km radius. </a:t>
            </a:r>
          </a:p>
          <a:p>
            <a:endParaRPr lang="en-US" dirty="0"/>
          </a:p>
          <a:p>
            <a:r>
              <a:rPr lang="en-US" dirty="0"/>
              <a:t>Based on data from National Wetlands Inventory (USFWS)</a:t>
            </a:r>
          </a:p>
        </p:txBody>
      </p:sp>
    </p:spTree>
    <p:extLst>
      <p:ext uri="{BB962C8B-B14F-4D97-AF65-F5344CB8AC3E}">
        <p14:creationId xmlns:p14="http://schemas.microsoft.com/office/powerpoint/2010/main" val="23830259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632" y="1"/>
            <a:ext cx="9699369" cy="6858000"/>
          </a:xfrm>
          <a:prstGeom prst="rect">
            <a:avLst/>
          </a:prstGeom>
        </p:spPr>
      </p:pic>
      <p:sp>
        <p:nvSpPr>
          <p:cNvPr id="2" name="Title 1"/>
          <p:cNvSpPr>
            <a:spLocks noGrp="1"/>
          </p:cNvSpPr>
          <p:nvPr>
            <p:ph type="title"/>
          </p:nvPr>
        </p:nvSpPr>
        <p:spPr>
          <a:xfrm>
            <a:off x="1981200" y="0"/>
            <a:ext cx="6400800" cy="685800"/>
          </a:xfrm>
        </p:spPr>
        <p:txBody>
          <a:bodyPr>
            <a:normAutofit fontScale="90000"/>
          </a:bodyPr>
          <a:lstStyle/>
          <a:p>
            <a:r>
              <a:rPr lang="en-US" dirty="0" smtClean="0">
                <a:solidFill>
                  <a:schemeClr val="tx1"/>
                </a:solidFill>
              </a:rPr>
              <a:t>Regional stream density</a:t>
            </a:r>
            <a:endParaRPr lang="en-US" dirty="0">
              <a:solidFill>
                <a:schemeClr val="tx1"/>
              </a:solidFill>
            </a:endParaRPr>
          </a:p>
        </p:txBody>
      </p:sp>
      <p:sp>
        <p:nvSpPr>
          <p:cNvPr id="5" name="TextBox 4"/>
          <p:cNvSpPr txBox="1"/>
          <p:nvPr/>
        </p:nvSpPr>
        <p:spPr>
          <a:xfrm>
            <a:off x="1752600" y="3733801"/>
            <a:ext cx="1981200" cy="2585323"/>
          </a:xfrm>
          <a:prstGeom prst="rect">
            <a:avLst/>
          </a:prstGeom>
          <a:noFill/>
        </p:spPr>
        <p:txBody>
          <a:bodyPr wrap="square" rtlCol="0">
            <a:spAutoFit/>
          </a:bodyPr>
          <a:lstStyle>
            <a:defPPr>
              <a:defRPr lang="en-US"/>
            </a:defPPr>
          </a:lstStyle>
          <a:p>
            <a:r>
              <a:rPr lang="en-US" dirty="0"/>
              <a:t>Density of streams within a 2 km radius. </a:t>
            </a:r>
          </a:p>
          <a:p>
            <a:endParaRPr lang="en-US" dirty="0"/>
          </a:p>
          <a:p>
            <a:r>
              <a:rPr lang="en-US" dirty="0"/>
              <a:t>Based on data from National Hydrography Dataset (USGS)</a:t>
            </a:r>
          </a:p>
          <a:p>
            <a:endParaRPr lang="en-US" dirty="0"/>
          </a:p>
        </p:txBody>
      </p:sp>
    </p:spTree>
    <p:extLst>
      <p:ext uri="{BB962C8B-B14F-4D97-AF65-F5344CB8AC3E}">
        <p14:creationId xmlns:p14="http://schemas.microsoft.com/office/powerpoint/2010/main" val="9182515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632" y="1"/>
            <a:ext cx="9699369" cy="6858000"/>
          </a:xfrm>
          <a:prstGeom prst="rect">
            <a:avLst/>
          </a:prstGeom>
        </p:spPr>
      </p:pic>
      <p:sp>
        <p:nvSpPr>
          <p:cNvPr id="2" name="Title 1"/>
          <p:cNvSpPr>
            <a:spLocks noGrp="1"/>
          </p:cNvSpPr>
          <p:nvPr>
            <p:ph type="title"/>
          </p:nvPr>
        </p:nvSpPr>
        <p:spPr>
          <a:xfrm>
            <a:off x="2057400" y="0"/>
            <a:ext cx="7924800" cy="762000"/>
          </a:xfrm>
        </p:spPr>
        <p:txBody>
          <a:bodyPr>
            <a:normAutofit/>
          </a:bodyPr>
          <a:lstStyle/>
          <a:p>
            <a:r>
              <a:rPr lang="en-US" dirty="0" smtClean="0">
                <a:solidFill>
                  <a:schemeClr val="tx1"/>
                </a:solidFill>
              </a:rPr>
              <a:t>Diversity of foraging habitat</a:t>
            </a:r>
            <a:endParaRPr lang="en-US" dirty="0">
              <a:solidFill>
                <a:schemeClr val="tx1"/>
              </a:solidFill>
            </a:endParaRPr>
          </a:p>
        </p:txBody>
      </p:sp>
      <p:sp>
        <p:nvSpPr>
          <p:cNvPr id="6" name="TextBox 5"/>
          <p:cNvSpPr txBox="1"/>
          <p:nvPr/>
        </p:nvSpPr>
        <p:spPr>
          <a:xfrm>
            <a:off x="1752600" y="3733800"/>
            <a:ext cx="2209800" cy="2308324"/>
          </a:xfrm>
          <a:prstGeom prst="rect">
            <a:avLst/>
          </a:prstGeom>
          <a:noFill/>
        </p:spPr>
        <p:txBody>
          <a:bodyPr wrap="square" rtlCol="0">
            <a:spAutoFit/>
          </a:bodyPr>
          <a:lstStyle/>
          <a:p>
            <a:r>
              <a:rPr lang="en-US" dirty="0"/>
              <a:t>Number of distinct foraging habitat types available</a:t>
            </a:r>
          </a:p>
          <a:p>
            <a:endParaRPr lang="en-US" dirty="0"/>
          </a:p>
          <a:p>
            <a:r>
              <a:rPr lang="en-US" dirty="0"/>
              <a:t>Based on data from MRLC National Land Cover Database (NLCD)</a:t>
            </a:r>
          </a:p>
        </p:txBody>
      </p:sp>
    </p:spTree>
    <p:extLst>
      <p:ext uri="{BB962C8B-B14F-4D97-AF65-F5344CB8AC3E}">
        <p14:creationId xmlns:p14="http://schemas.microsoft.com/office/powerpoint/2010/main" val="8634898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083" y="0"/>
            <a:ext cx="9699373" cy="6858002"/>
          </a:xfrm>
          <a:prstGeom prst="rect">
            <a:avLst/>
          </a:prstGeom>
        </p:spPr>
      </p:pic>
      <p:sp>
        <p:nvSpPr>
          <p:cNvPr id="2" name="Title 1"/>
          <p:cNvSpPr>
            <a:spLocks noGrp="1"/>
          </p:cNvSpPr>
          <p:nvPr>
            <p:ph type="title"/>
          </p:nvPr>
        </p:nvSpPr>
        <p:spPr>
          <a:xfrm>
            <a:off x="1676400" y="2"/>
            <a:ext cx="7010400" cy="880082"/>
          </a:xfrm>
        </p:spPr>
        <p:txBody>
          <a:bodyPr>
            <a:normAutofit/>
          </a:bodyPr>
          <a:lstStyle/>
          <a:p>
            <a:r>
              <a:rPr lang="en-US" dirty="0" smtClean="0">
                <a:solidFill>
                  <a:schemeClr val="tx1"/>
                </a:solidFill>
              </a:rPr>
              <a:t>Distance from Hibernacula</a:t>
            </a:r>
            <a:endParaRPr lang="en-US" dirty="0">
              <a:solidFill>
                <a:schemeClr val="tx1"/>
              </a:solidFill>
            </a:endParaRPr>
          </a:p>
        </p:txBody>
      </p:sp>
      <p:sp>
        <p:nvSpPr>
          <p:cNvPr id="6" name="TextBox 5"/>
          <p:cNvSpPr txBox="1"/>
          <p:nvPr/>
        </p:nvSpPr>
        <p:spPr>
          <a:xfrm>
            <a:off x="1752600" y="4495801"/>
            <a:ext cx="1828800" cy="1200329"/>
          </a:xfrm>
          <a:prstGeom prst="rect">
            <a:avLst/>
          </a:prstGeom>
          <a:noFill/>
        </p:spPr>
        <p:txBody>
          <a:bodyPr wrap="square" rtlCol="0">
            <a:spAutoFit/>
          </a:bodyPr>
          <a:lstStyle>
            <a:defPPr>
              <a:defRPr lang="en-US"/>
            </a:defPPr>
          </a:lstStyle>
          <a:p>
            <a:r>
              <a:rPr lang="en-US" dirty="0"/>
              <a:t>Digitized from USFWS Recovery Plan (2007)</a:t>
            </a:r>
          </a:p>
          <a:p>
            <a:endParaRPr lang="en-US" dirty="0"/>
          </a:p>
        </p:txBody>
      </p:sp>
    </p:spTree>
    <p:extLst>
      <p:ext uri="{BB962C8B-B14F-4D97-AF65-F5344CB8AC3E}">
        <p14:creationId xmlns:p14="http://schemas.microsoft.com/office/powerpoint/2010/main" val="10932609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1"/>
                </a:solidFill>
              </a:rPr>
              <a:t>Bringing giant tortoises back to Espanola island, Galapagos </a:t>
            </a:r>
            <a:r>
              <a:rPr lang="en-US" dirty="0" smtClean="0"/>
              <a:t> </a:t>
            </a:r>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838122"/>
            <a:ext cx="5867400" cy="4410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162800" y="6248401"/>
            <a:ext cx="2743200" cy="307777"/>
          </a:xfrm>
          <a:prstGeom prst="rect">
            <a:avLst/>
          </a:prstGeom>
          <a:noFill/>
        </p:spPr>
        <p:txBody>
          <a:bodyPr wrap="square" rtlCol="0">
            <a:spAutoFit/>
          </a:bodyPr>
          <a:lstStyle/>
          <a:p>
            <a:r>
              <a:rPr lang="en-US" sz="1400" dirty="0"/>
              <a:t>Photo: James Gibbs</a:t>
            </a:r>
          </a:p>
        </p:txBody>
      </p:sp>
      <p:cxnSp>
        <p:nvCxnSpPr>
          <p:cNvPr id="5" name="Straight Arrow Connector 4"/>
          <p:cNvCxnSpPr/>
          <p:nvPr/>
        </p:nvCxnSpPr>
        <p:spPr>
          <a:xfrm flipH="1">
            <a:off x="6705600" y="4572000"/>
            <a:ext cx="1828800" cy="990600"/>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06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630" y="0"/>
            <a:ext cx="9699370" cy="6858000"/>
          </a:xfrm>
          <a:prstGeom prst="rect">
            <a:avLst/>
          </a:prstGeom>
        </p:spPr>
      </p:pic>
      <p:sp>
        <p:nvSpPr>
          <p:cNvPr id="2" name="Title 1"/>
          <p:cNvSpPr>
            <a:spLocks noGrp="1"/>
          </p:cNvSpPr>
          <p:nvPr>
            <p:ph type="title"/>
          </p:nvPr>
        </p:nvSpPr>
        <p:spPr>
          <a:xfrm>
            <a:off x="1752600" y="0"/>
            <a:ext cx="7543800" cy="762000"/>
          </a:xfrm>
        </p:spPr>
        <p:txBody>
          <a:bodyPr>
            <a:normAutofit/>
          </a:bodyPr>
          <a:lstStyle/>
          <a:p>
            <a:r>
              <a:rPr lang="en-US" dirty="0" smtClean="0">
                <a:solidFill>
                  <a:schemeClr val="tx1"/>
                </a:solidFill>
              </a:rPr>
              <a:t>Inferred summer roost sites</a:t>
            </a:r>
            <a:endParaRPr lang="en-US" dirty="0">
              <a:solidFill>
                <a:schemeClr val="tx1"/>
              </a:solidFill>
            </a:endParaRPr>
          </a:p>
        </p:txBody>
      </p:sp>
      <p:sp>
        <p:nvSpPr>
          <p:cNvPr id="5" name="TextBox 4"/>
          <p:cNvSpPr txBox="1"/>
          <p:nvPr/>
        </p:nvSpPr>
        <p:spPr>
          <a:xfrm>
            <a:off x="1905000" y="2326482"/>
            <a:ext cx="1905000" cy="1200329"/>
          </a:xfrm>
          <a:prstGeom prst="rect">
            <a:avLst/>
          </a:prstGeom>
          <a:noFill/>
        </p:spPr>
        <p:txBody>
          <a:bodyPr wrap="square" rtlCol="0">
            <a:spAutoFit/>
          </a:bodyPr>
          <a:lstStyle>
            <a:defPPr>
              <a:defRPr lang="en-US"/>
            </a:defPPr>
          </a:lstStyle>
          <a:p>
            <a:r>
              <a:rPr lang="en-US" dirty="0"/>
              <a:t>Inferred roost areas must meet all criteria for suitable habitat</a:t>
            </a:r>
          </a:p>
        </p:txBody>
      </p:sp>
    </p:spTree>
    <p:extLst>
      <p:ext uri="{BB962C8B-B14F-4D97-AF65-F5344CB8AC3E}">
        <p14:creationId xmlns:p14="http://schemas.microsoft.com/office/powerpoint/2010/main" val="1206138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632" y="1"/>
            <a:ext cx="9699369" cy="6858000"/>
          </a:xfrm>
          <a:prstGeom prst="rect">
            <a:avLst/>
          </a:prstGeom>
        </p:spPr>
      </p:pic>
      <p:sp>
        <p:nvSpPr>
          <p:cNvPr id="2" name="Title 1"/>
          <p:cNvSpPr>
            <a:spLocks noGrp="1"/>
          </p:cNvSpPr>
          <p:nvPr>
            <p:ph type="title"/>
          </p:nvPr>
        </p:nvSpPr>
        <p:spPr>
          <a:xfrm>
            <a:off x="1752600" y="0"/>
            <a:ext cx="7543800" cy="762000"/>
          </a:xfrm>
        </p:spPr>
        <p:txBody>
          <a:bodyPr>
            <a:normAutofit/>
          </a:bodyPr>
          <a:lstStyle/>
          <a:p>
            <a:r>
              <a:rPr lang="en-US" dirty="0" smtClean="0">
                <a:solidFill>
                  <a:schemeClr val="tx1"/>
                </a:solidFill>
              </a:rPr>
              <a:t>Inferred summer roost sites</a:t>
            </a:r>
            <a:endParaRPr lang="en-US" dirty="0">
              <a:solidFill>
                <a:schemeClr val="tx1"/>
              </a:solidFill>
            </a:endParaRPr>
          </a:p>
        </p:txBody>
      </p:sp>
      <p:sp>
        <p:nvSpPr>
          <p:cNvPr id="8" name="TextBox 7"/>
          <p:cNvSpPr txBox="1"/>
          <p:nvPr/>
        </p:nvSpPr>
        <p:spPr>
          <a:xfrm>
            <a:off x="1905000" y="2326482"/>
            <a:ext cx="1905000" cy="1200329"/>
          </a:xfrm>
          <a:prstGeom prst="rect">
            <a:avLst/>
          </a:prstGeom>
          <a:noFill/>
        </p:spPr>
        <p:txBody>
          <a:bodyPr wrap="square" rtlCol="0">
            <a:spAutoFit/>
          </a:bodyPr>
          <a:lstStyle>
            <a:defPPr>
              <a:defRPr lang="en-US"/>
            </a:defPPr>
          </a:lstStyle>
          <a:p>
            <a:r>
              <a:rPr lang="en-US" dirty="0"/>
              <a:t>Inferred roost areas must meet all criteria for suitable habitat</a:t>
            </a:r>
          </a:p>
        </p:txBody>
      </p:sp>
      <p:sp>
        <p:nvSpPr>
          <p:cNvPr id="3" name="Slide Number Placeholder 2"/>
          <p:cNvSpPr>
            <a:spLocks noGrp="1"/>
          </p:cNvSpPr>
          <p:nvPr>
            <p:ph type="sldNum" sz="quarter" idx="12"/>
          </p:nvPr>
        </p:nvSpPr>
        <p:spPr/>
        <p:txBody>
          <a:bodyPr/>
          <a:lstStyle/>
          <a:p>
            <a:pPr>
              <a:defRPr/>
            </a:pPr>
            <a:fld id="{399A994F-B335-4895-B9F3-87C71929B1F3}" type="slidenum">
              <a:rPr lang="en-US" smtClean="0"/>
              <a:pPr>
                <a:defRPr/>
              </a:pPr>
              <a:t>21</a:t>
            </a:fld>
            <a:endParaRPr lang="en-US"/>
          </a:p>
        </p:txBody>
      </p:sp>
      <p:sp>
        <p:nvSpPr>
          <p:cNvPr id="7" name="Footer Placeholder 3"/>
          <p:cNvSpPr>
            <a:spLocks noGrp="1"/>
          </p:cNvSpPr>
          <p:nvPr>
            <p:ph type="ftr" sz="quarter" idx="11"/>
          </p:nvPr>
        </p:nvSpPr>
        <p:spPr>
          <a:xfrm>
            <a:off x="1781295" y="6477000"/>
            <a:ext cx="6562605" cy="381000"/>
          </a:xfrm>
        </p:spPr>
        <p:txBody>
          <a:bodyPr/>
          <a:lstStyle/>
          <a:p>
            <a:pPr>
              <a:defRPr/>
            </a:pPr>
            <a:r>
              <a:rPr lang="en-US" sz="1100" dirty="0"/>
              <a:t>(c) Applied Biomathematics                                       EPRI Indiana Bat Risk Analysis, 10/1/2012</a:t>
            </a:r>
          </a:p>
        </p:txBody>
      </p:sp>
    </p:spTree>
    <p:extLst>
      <p:ext uri="{BB962C8B-B14F-4D97-AF65-F5344CB8AC3E}">
        <p14:creationId xmlns:p14="http://schemas.microsoft.com/office/powerpoint/2010/main" val="17206725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632" y="1"/>
            <a:ext cx="9699369" cy="6858000"/>
          </a:xfrm>
          <a:prstGeom prst="rect">
            <a:avLst/>
          </a:prstGeom>
        </p:spPr>
      </p:pic>
      <p:sp>
        <p:nvSpPr>
          <p:cNvPr id="2" name="Title 1"/>
          <p:cNvSpPr>
            <a:spLocks noGrp="1"/>
          </p:cNvSpPr>
          <p:nvPr>
            <p:ph type="title"/>
          </p:nvPr>
        </p:nvSpPr>
        <p:spPr>
          <a:xfrm>
            <a:off x="1752600" y="0"/>
            <a:ext cx="7543800" cy="762000"/>
          </a:xfrm>
        </p:spPr>
        <p:txBody>
          <a:bodyPr>
            <a:normAutofit/>
          </a:bodyPr>
          <a:lstStyle/>
          <a:p>
            <a:r>
              <a:rPr lang="en-US" dirty="0" smtClean="0">
                <a:solidFill>
                  <a:schemeClr val="tx1"/>
                </a:solidFill>
              </a:rPr>
              <a:t>Inferred summer roost sites</a:t>
            </a:r>
            <a:endParaRPr lang="en-US" dirty="0">
              <a:solidFill>
                <a:schemeClr val="tx1"/>
              </a:solidFill>
            </a:endParaRPr>
          </a:p>
        </p:txBody>
      </p:sp>
      <p:sp>
        <p:nvSpPr>
          <p:cNvPr id="6" name="TextBox 5"/>
          <p:cNvSpPr txBox="1"/>
          <p:nvPr/>
        </p:nvSpPr>
        <p:spPr>
          <a:xfrm>
            <a:off x="1905000" y="2326482"/>
            <a:ext cx="1905000" cy="1200329"/>
          </a:xfrm>
          <a:prstGeom prst="rect">
            <a:avLst/>
          </a:prstGeom>
          <a:noFill/>
        </p:spPr>
        <p:txBody>
          <a:bodyPr wrap="square" rtlCol="0">
            <a:spAutoFit/>
          </a:bodyPr>
          <a:lstStyle>
            <a:defPPr>
              <a:defRPr lang="en-US"/>
            </a:defPPr>
          </a:lstStyle>
          <a:p>
            <a:r>
              <a:rPr lang="en-US" dirty="0"/>
              <a:t>Inferred roost areas must meet all criteria for suitable habitat</a:t>
            </a:r>
          </a:p>
        </p:txBody>
      </p:sp>
    </p:spTree>
    <p:extLst>
      <p:ext uri="{BB962C8B-B14F-4D97-AF65-F5344CB8AC3E}">
        <p14:creationId xmlns:p14="http://schemas.microsoft.com/office/powerpoint/2010/main" val="15672970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632" y="1"/>
            <a:ext cx="9699369" cy="6858000"/>
          </a:xfrm>
          <a:prstGeom prst="rect">
            <a:avLst/>
          </a:prstGeom>
        </p:spPr>
      </p:pic>
      <p:sp>
        <p:nvSpPr>
          <p:cNvPr id="9" name="Footer Placeholder 3"/>
          <p:cNvSpPr>
            <a:spLocks noGrp="1"/>
          </p:cNvSpPr>
          <p:nvPr>
            <p:ph type="ftr" sz="quarter" idx="4294967295"/>
          </p:nvPr>
        </p:nvSpPr>
        <p:spPr>
          <a:xfrm>
            <a:off x="0" y="6477000"/>
            <a:ext cx="6562725" cy="381000"/>
          </a:xfrm>
        </p:spPr>
        <p:txBody>
          <a:bodyPr/>
          <a:lstStyle/>
          <a:p>
            <a:pPr>
              <a:defRPr/>
            </a:pPr>
            <a:r>
              <a:rPr lang="en-US" sz="1100" dirty="0"/>
              <a:t>(c) Applied Biomathematics                                       EPRI Indiana Bat Risk Analysis, 10/1/2012</a:t>
            </a:r>
          </a:p>
        </p:txBody>
      </p:sp>
      <p:sp>
        <p:nvSpPr>
          <p:cNvPr id="2" name="Title 1"/>
          <p:cNvSpPr>
            <a:spLocks noGrp="1"/>
          </p:cNvSpPr>
          <p:nvPr>
            <p:ph type="title"/>
          </p:nvPr>
        </p:nvSpPr>
        <p:spPr>
          <a:xfrm>
            <a:off x="1207476" y="274638"/>
            <a:ext cx="9819557" cy="756993"/>
          </a:xfrm>
        </p:spPr>
        <p:txBody>
          <a:bodyPr>
            <a:normAutofit fontScale="90000"/>
          </a:bodyPr>
          <a:lstStyle/>
          <a:p>
            <a:r>
              <a:rPr lang="en-US" dirty="0" smtClean="0">
                <a:solidFill>
                  <a:schemeClr val="tx1"/>
                </a:solidFill>
              </a:rPr>
              <a:t>Map of “resistance” to bat movement</a:t>
            </a:r>
            <a:endParaRPr lang="en-US" dirty="0">
              <a:solidFill>
                <a:schemeClr val="tx1"/>
              </a:solidFill>
            </a:endParaRPr>
          </a:p>
        </p:txBody>
      </p:sp>
    </p:spTree>
    <p:extLst>
      <p:ext uri="{BB962C8B-B14F-4D97-AF65-F5344CB8AC3E}">
        <p14:creationId xmlns:p14="http://schemas.microsoft.com/office/powerpoint/2010/main" val="32663339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226" y="1"/>
            <a:ext cx="9702775" cy="6858000"/>
          </a:xfrm>
          <a:prstGeom prst="rect">
            <a:avLst/>
          </a:prstGeom>
        </p:spPr>
      </p:pic>
      <p:sp>
        <p:nvSpPr>
          <p:cNvPr id="2" name="Title 1"/>
          <p:cNvSpPr>
            <a:spLocks noGrp="1"/>
          </p:cNvSpPr>
          <p:nvPr>
            <p:ph type="title"/>
          </p:nvPr>
        </p:nvSpPr>
        <p:spPr>
          <a:xfrm>
            <a:off x="1524000" y="0"/>
            <a:ext cx="8305801" cy="685800"/>
          </a:xfrm>
        </p:spPr>
        <p:txBody>
          <a:bodyPr>
            <a:normAutofit fontScale="90000"/>
          </a:bodyPr>
          <a:lstStyle/>
          <a:p>
            <a:pPr marL="633222" indent="-514350"/>
            <a:r>
              <a:rPr lang="en-US" dirty="0" smtClean="0">
                <a:solidFill>
                  <a:schemeClr val="tx1"/>
                </a:solidFill>
              </a:rPr>
              <a:t>3) Infer density of migrating bats</a:t>
            </a:r>
            <a:endParaRPr lang="en-US" dirty="0">
              <a:solidFill>
                <a:schemeClr val="tx1"/>
              </a:solidFill>
            </a:endParaRPr>
          </a:p>
        </p:txBody>
      </p:sp>
      <p:sp>
        <p:nvSpPr>
          <p:cNvPr id="7" name="TextBox 6"/>
          <p:cNvSpPr txBox="1"/>
          <p:nvPr/>
        </p:nvSpPr>
        <p:spPr>
          <a:xfrm>
            <a:off x="1524000" y="6412468"/>
            <a:ext cx="8153400" cy="400110"/>
          </a:xfrm>
          <a:prstGeom prst="rect">
            <a:avLst/>
          </a:prstGeom>
          <a:noFill/>
        </p:spPr>
        <p:txBody>
          <a:bodyPr wrap="square" rtlCol="0">
            <a:spAutoFit/>
          </a:bodyPr>
          <a:lstStyle>
            <a:defPPr>
              <a:defRPr lang="en-US"/>
            </a:defPPr>
          </a:lstStyle>
          <a:p>
            <a:pPr algn="ctr"/>
            <a:r>
              <a:rPr lang="en-US" sz="2000" b="1" dirty="0"/>
              <a:t>Density of migrating bats across the Ozark-central recovery unit</a:t>
            </a:r>
          </a:p>
        </p:txBody>
      </p:sp>
      <p:sp>
        <p:nvSpPr>
          <p:cNvPr id="8" name="TextBox 7"/>
          <p:cNvSpPr txBox="1"/>
          <p:nvPr/>
        </p:nvSpPr>
        <p:spPr>
          <a:xfrm>
            <a:off x="8763000" y="3124200"/>
            <a:ext cx="1828800" cy="1754326"/>
          </a:xfrm>
          <a:prstGeom prst="rect">
            <a:avLst/>
          </a:prstGeom>
          <a:solidFill>
            <a:schemeClr val="bg1"/>
          </a:solidFill>
          <a:ln>
            <a:solidFill>
              <a:schemeClr val="tx1"/>
            </a:solidFill>
          </a:ln>
        </p:spPr>
        <p:txBody>
          <a:bodyPr wrap="square" rtlCol="0">
            <a:spAutoFit/>
          </a:bodyPr>
          <a:lstStyle>
            <a:defPPr>
              <a:defRPr lang="en-US"/>
            </a:defPPr>
          </a:lstStyle>
          <a:p>
            <a:r>
              <a:rPr lang="en-US" dirty="0"/>
              <a:t>NOTE: wind farm locations from ORNL, includes sites currently in development</a:t>
            </a:r>
          </a:p>
          <a:p>
            <a:endParaRPr lang="en-US" dirty="0"/>
          </a:p>
        </p:txBody>
      </p:sp>
    </p:spTree>
    <p:extLst>
      <p:ext uri="{BB962C8B-B14F-4D97-AF65-F5344CB8AC3E}">
        <p14:creationId xmlns:p14="http://schemas.microsoft.com/office/powerpoint/2010/main" val="38441916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226" y="1"/>
            <a:ext cx="9702775" cy="6858000"/>
          </a:xfrm>
          <a:prstGeom prst="rect">
            <a:avLst/>
          </a:prstGeom>
        </p:spPr>
      </p:pic>
      <p:sp>
        <p:nvSpPr>
          <p:cNvPr id="7" name="TextBox 6"/>
          <p:cNvSpPr txBox="1"/>
          <p:nvPr/>
        </p:nvSpPr>
        <p:spPr>
          <a:xfrm>
            <a:off x="1524000" y="6412468"/>
            <a:ext cx="8153400" cy="400110"/>
          </a:xfrm>
          <a:prstGeom prst="rect">
            <a:avLst/>
          </a:prstGeom>
          <a:noFill/>
        </p:spPr>
        <p:txBody>
          <a:bodyPr wrap="square" rtlCol="0">
            <a:spAutoFit/>
          </a:bodyPr>
          <a:lstStyle>
            <a:defPPr>
              <a:defRPr lang="en-US"/>
            </a:defPPr>
          </a:lstStyle>
          <a:p>
            <a:pPr algn="ctr"/>
            <a:r>
              <a:rPr lang="en-US" sz="2000" b="1" dirty="0"/>
              <a:t>Density of migrating bats across the Appalachian recovery unit</a:t>
            </a:r>
          </a:p>
        </p:txBody>
      </p:sp>
      <p:sp>
        <p:nvSpPr>
          <p:cNvPr id="8" name="TextBox 7"/>
          <p:cNvSpPr txBox="1"/>
          <p:nvPr/>
        </p:nvSpPr>
        <p:spPr>
          <a:xfrm>
            <a:off x="8739963" y="3429001"/>
            <a:ext cx="1828800" cy="1754326"/>
          </a:xfrm>
          <a:prstGeom prst="rect">
            <a:avLst/>
          </a:prstGeom>
          <a:solidFill>
            <a:schemeClr val="bg1"/>
          </a:solidFill>
          <a:ln>
            <a:solidFill>
              <a:schemeClr val="tx1"/>
            </a:solidFill>
          </a:ln>
        </p:spPr>
        <p:txBody>
          <a:bodyPr wrap="square" rtlCol="0">
            <a:spAutoFit/>
          </a:bodyPr>
          <a:lstStyle>
            <a:defPPr>
              <a:defRPr lang="en-US"/>
            </a:defPPr>
          </a:lstStyle>
          <a:p>
            <a:r>
              <a:rPr lang="en-US" dirty="0"/>
              <a:t>NOTE: wind farm locations from ORNL, includes sites currently in development</a:t>
            </a:r>
          </a:p>
          <a:p>
            <a:endParaRPr lang="en-US" dirty="0"/>
          </a:p>
        </p:txBody>
      </p:sp>
      <p:sp>
        <p:nvSpPr>
          <p:cNvPr id="10" name="Title 1"/>
          <p:cNvSpPr>
            <a:spLocks noGrp="1"/>
          </p:cNvSpPr>
          <p:nvPr>
            <p:ph type="title"/>
          </p:nvPr>
        </p:nvSpPr>
        <p:spPr>
          <a:xfrm>
            <a:off x="1524000" y="0"/>
            <a:ext cx="8305801" cy="685800"/>
          </a:xfrm>
        </p:spPr>
        <p:txBody>
          <a:bodyPr>
            <a:normAutofit fontScale="90000"/>
          </a:bodyPr>
          <a:lstStyle/>
          <a:p>
            <a:pPr marL="633222" indent="-514350"/>
            <a:r>
              <a:rPr lang="en-US" dirty="0" smtClean="0">
                <a:solidFill>
                  <a:schemeClr val="tx1"/>
                </a:solidFill>
              </a:rPr>
              <a:t>3) Infer density of migrating bats</a:t>
            </a:r>
            <a:endParaRPr lang="en-US" dirty="0">
              <a:solidFill>
                <a:schemeClr val="tx1"/>
              </a:solidFill>
            </a:endParaRPr>
          </a:p>
        </p:txBody>
      </p:sp>
    </p:spTree>
    <p:extLst>
      <p:ext uri="{BB962C8B-B14F-4D97-AF65-F5344CB8AC3E}">
        <p14:creationId xmlns:p14="http://schemas.microsoft.com/office/powerpoint/2010/main" val="10652934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impact site?</a:t>
            </a:r>
            <a:endParaRPr lang="en-US" dirty="0"/>
          </a:p>
        </p:txBody>
      </p:sp>
      <p:pic>
        <p:nvPicPr>
          <p:cNvPr id="1026" name="Picture 2" descr="http://thedailyrecord.com/files/2010/11/win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981200"/>
            <a:ext cx="7231114"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38400" y="5311914"/>
            <a:ext cx="7231114" cy="707886"/>
          </a:xfrm>
          <a:prstGeom prst="rect">
            <a:avLst/>
          </a:prstGeom>
          <a:noFill/>
        </p:spPr>
        <p:txBody>
          <a:bodyPr wrap="square" rtlCol="0">
            <a:spAutoFit/>
          </a:bodyPr>
          <a:lstStyle/>
          <a:p>
            <a:r>
              <a:rPr lang="en-US" sz="2000" dirty="0"/>
              <a:t>This facility in MD (under development) may intercept over 1% of all migrating bats in Appalachia Recovery Unit. </a:t>
            </a:r>
          </a:p>
        </p:txBody>
      </p:sp>
      <p:sp>
        <p:nvSpPr>
          <p:cNvPr id="6" name="TextBox 5"/>
          <p:cNvSpPr txBox="1"/>
          <p:nvPr/>
        </p:nvSpPr>
        <p:spPr>
          <a:xfrm>
            <a:off x="2438400" y="1981200"/>
            <a:ext cx="3048000" cy="369332"/>
          </a:xfrm>
          <a:prstGeom prst="rect">
            <a:avLst/>
          </a:prstGeom>
          <a:noFill/>
        </p:spPr>
        <p:txBody>
          <a:bodyPr wrap="square" rtlCol="0">
            <a:spAutoFit/>
          </a:bodyPr>
          <a:lstStyle/>
          <a:p>
            <a:r>
              <a:rPr lang="en-US" dirty="0">
                <a:solidFill>
                  <a:schemeClr val="bg1"/>
                </a:solidFill>
              </a:rPr>
              <a:t>http://thedailyrecord.com</a:t>
            </a:r>
          </a:p>
        </p:txBody>
      </p:sp>
      <p:pic>
        <p:nvPicPr>
          <p:cNvPr id="7" name="Picture 2" descr="http://upload.wikimedia.org/wikipedia/commons/thumb/b/bf/Indiana_Bat_FWS.jpg/200px-Indiana_Bat_FW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7802" y="1"/>
            <a:ext cx="1344705"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095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 Estimate % killed by wind </a:t>
            </a:r>
            <a:r>
              <a:rPr lang="en-US" dirty="0"/>
              <a:t>farms</a:t>
            </a:r>
          </a:p>
        </p:txBody>
      </p:sp>
      <p:pic>
        <p:nvPicPr>
          <p:cNvPr id="5" name="Picture 2" descr="http://upload.wikimedia.org/wikipedia/commons/thumb/b/bf/Indiana_Bat_FWS.jpg/200px-Indiana_Bat_FW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7802" y="1"/>
            <a:ext cx="1344705" cy="1371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ext uri="{D42A27DB-BD31-4B8C-83A1-F6EECF244321}">
                <p14:modId xmlns:p14="http://schemas.microsoft.com/office/powerpoint/2010/main" val="2234051373"/>
              </p:ext>
            </p:extLst>
          </p:nvPr>
        </p:nvGraphicFramePr>
        <p:xfrm>
          <a:off x="1676401" y="1979520"/>
          <a:ext cx="8736105" cy="3735480"/>
        </p:xfrm>
        <a:graphic>
          <a:graphicData uri="http://schemas.openxmlformats.org/drawingml/2006/table">
            <a:tbl>
              <a:tblPr firstRow="1" bandRow="1">
                <a:tableStyleId>{073A0DAA-6AF3-43AB-8588-CEC1D06C72B9}</a:tableStyleId>
              </a:tblPr>
              <a:tblGrid>
                <a:gridCol w="1747221"/>
                <a:gridCol w="1747221"/>
                <a:gridCol w="1747221"/>
                <a:gridCol w="1747221"/>
                <a:gridCol w="1747221"/>
              </a:tblGrid>
              <a:tr h="1294332">
                <a:tc>
                  <a:txBody>
                    <a:bodyPr/>
                    <a:lstStyle/>
                    <a:p>
                      <a:r>
                        <a:rPr lang="en-US" dirty="0" smtClean="0"/>
                        <a:t>Population</a:t>
                      </a:r>
                      <a:endParaRPr lang="en-US" dirty="0"/>
                    </a:p>
                  </a:txBody>
                  <a:tcPr/>
                </a:tc>
                <a:tc>
                  <a:txBody>
                    <a:bodyPr/>
                    <a:lstStyle/>
                    <a:p>
                      <a:r>
                        <a:rPr lang="en-US" dirty="0" smtClean="0"/>
                        <a:t># wind facilities</a:t>
                      </a:r>
                      <a:endParaRPr lang="en-US" dirty="0"/>
                    </a:p>
                  </a:txBody>
                  <a:tcPr/>
                </a:tc>
                <a:tc>
                  <a:txBody>
                    <a:bodyPr/>
                    <a:lstStyle/>
                    <a:p>
                      <a:r>
                        <a:rPr lang="en-US" dirty="0" smtClean="0"/>
                        <a:t>%</a:t>
                      </a:r>
                      <a:r>
                        <a:rPr lang="en-US" baseline="0" dirty="0" smtClean="0"/>
                        <a:t> population crossing wind farm boundaries</a:t>
                      </a:r>
                      <a:endParaRPr lang="en-US" dirty="0"/>
                    </a:p>
                  </a:txBody>
                  <a:tcPr/>
                </a:tc>
                <a:tc>
                  <a:txBody>
                    <a:bodyPr/>
                    <a:lstStyle/>
                    <a:p>
                      <a:r>
                        <a:rPr lang="en-US" dirty="0" smtClean="0"/>
                        <a:t>10</a:t>
                      </a:r>
                      <a:r>
                        <a:rPr lang="en-US" baseline="0" dirty="0" smtClean="0"/>
                        <a:t>% killed by wind turbines annually</a:t>
                      </a:r>
                      <a:endParaRPr lang="en-US" dirty="0"/>
                    </a:p>
                  </a:txBody>
                  <a:tcPr/>
                </a:tc>
                <a:tc>
                  <a:txBody>
                    <a:bodyPr/>
                    <a:lstStyle/>
                    <a:p>
                      <a:r>
                        <a:rPr lang="en-US" dirty="0" smtClean="0"/>
                        <a:t>1% killed by wind turbines annually </a:t>
                      </a:r>
                      <a:endParaRPr lang="en-US" dirty="0"/>
                    </a:p>
                  </a:txBody>
                  <a:tcPr/>
                </a:tc>
              </a:tr>
              <a:tr h="610287">
                <a:tc>
                  <a:txBody>
                    <a:bodyPr/>
                    <a:lstStyle/>
                    <a:p>
                      <a:r>
                        <a:rPr lang="en-US" dirty="0" smtClean="0"/>
                        <a:t>Ozark-central</a:t>
                      </a:r>
                      <a:endParaRPr lang="en-US" dirty="0"/>
                    </a:p>
                  </a:txBody>
                  <a:tcPr/>
                </a:tc>
                <a:tc>
                  <a:txBody>
                    <a:bodyPr/>
                    <a:lstStyle/>
                    <a:p>
                      <a:r>
                        <a:rPr lang="en-US" dirty="0" smtClean="0"/>
                        <a:t>35</a:t>
                      </a:r>
                      <a:endParaRPr lang="en-US" dirty="0"/>
                    </a:p>
                  </a:txBody>
                  <a:tcPr/>
                </a:tc>
                <a:tc>
                  <a:txBody>
                    <a:bodyPr/>
                    <a:lstStyle/>
                    <a:p>
                      <a:r>
                        <a:rPr lang="en-US" dirty="0" smtClean="0"/>
                        <a:t>2.0%</a:t>
                      </a:r>
                      <a:endParaRPr lang="en-US" dirty="0"/>
                    </a:p>
                  </a:txBody>
                  <a:tcPr/>
                </a:tc>
                <a:tc>
                  <a:txBody>
                    <a:bodyPr/>
                    <a:lstStyle/>
                    <a:p>
                      <a:r>
                        <a:rPr lang="en-US" dirty="0" smtClean="0"/>
                        <a:t>0.2%</a:t>
                      </a:r>
                      <a:endParaRPr lang="en-US" dirty="0"/>
                    </a:p>
                  </a:txBody>
                  <a:tcPr/>
                </a:tc>
                <a:tc>
                  <a:txBody>
                    <a:bodyPr/>
                    <a:lstStyle/>
                    <a:p>
                      <a:r>
                        <a:rPr lang="en-US" dirty="0" smtClean="0"/>
                        <a:t>0.02%</a:t>
                      </a:r>
                      <a:endParaRPr lang="en-US" dirty="0"/>
                    </a:p>
                  </a:txBody>
                  <a:tcPr/>
                </a:tc>
              </a:tr>
              <a:tr h="610287">
                <a:tc>
                  <a:txBody>
                    <a:bodyPr/>
                    <a:lstStyle/>
                    <a:p>
                      <a:r>
                        <a:rPr lang="en-US" dirty="0" smtClean="0"/>
                        <a:t>Midwest</a:t>
                      </a:r>
                      <a:endParaRPr lang="en-US" dirty="0"/>
                    </a:p>
                  </a:txBody>
                  <a:tcPr/>
                </a:tc>
                <a:tc>
                  <a:txBody>
                    <a:bodyPr/>
                    <a:lstStyle/>
                    <a:p>
                      <a:r>
                        <a:rPr lang="en-US" dirty="0" smtClean="0"/>
                        <a:t>25</a:t>
                      </a:r>
                      <a:endParaRPr lang="en-US" dirty="0"/>
                    </a:p>
                  </a:txBody>
                  <a:tcPr/>
                </a:tc>
                <a:tc>
                  <a:txBody>
                    <a:bodyPr/>
                    <a:lstStyle/>
                    <a:p>
                      <a:r>
                        <a:rPr lang="en-US" dirty="0" smtClean="0"/>
                        <a:t>2.7%</a:t>
                      </a:r>
                      <a:endParaRPr lang="en-US" dirty="0"/>
                    </a:p>
                  </a:txBody>
                  <a:tcPr/>
                </a:tc>
                <a:tc>
                  <a:txBody>
                    <a:bodyPr/>
                    <a:lstStyle/>
                    <a:p>
                      <a:r>
                        <a:rPr lang="en-US" dirty="0" smtClean="0"/>
                        <a:t>0.27%</a:t>
                      </a:r>
                      <a:endParaRPr lang="en-US" dirty="0"/>
                    </a:p>
                  </a:txBody>
                  <a:tcPr/>
                </a:tc>
                <a:tc>
                  <a:txBody>
                    <a:bodyPr/>
                    <a:lstStyle/>
                    <a:p>
                      <a:r>
                        <a:rPr lang="en-US" dirty="0" smtClean="0"/>
                        <a:t>0.03%</a:t>
                      </a:r>
                      <a:endParaRPr lang="en-US" dirty="0"/>
                    </a:p>
                  </a:txBody>
                  <a:tcPr/>
                </a:tc>
              </a:tr>
              <a:tr h="610287">
                <a:tc>
                  <a:txBody>
                    <a:bodyPr/>
                    <a:lstStyle/>
                    <a:p>
                      <a:r>
                        <a:rPr lang="en-US" dirty="0" smtClean="0"/>
                        <a:t>Appalachian</a:t>
                      </a:r>
                      <a:endParaRPr lang="en-US" dirty="0"/>
                    </a:p>
                  </a:txBody>
                  <a:tcPr/>
                </a:tc>
                <a:tc>
                  <a:txBody>
                    <a:bodyPr/>
                    <a:lstStyle/>
                    <a:p>
                      <a:r>
                        <a:rPr lang="en-US" dirty="0" smtClean="0"/>
                        <a:t>25</a:t>
                      </a:r>
                      <a:endParaRPr lang="en-US" dirty="0"/>
                    </a:p>
                  </a:txBody>
                  <a:tcPr/>
                </a:tc>
                <a:tc>
                  <a:txBody>
                    <a:bodyPr/>
                    <a:lstStyle/>
                    <a:p>
                      <a:r>
                        <a:rPr lang="en-US" dirty="0" smtClean="0"/>
                        <a:t>4.3%</a:t>
                      </a:r>
                      <a:endParaRPr lang="en-US" dirty="0"/>
                    </a:p>
                  </a:txBody>
                  <a:tcPr/>
                </a:tc>
                <a:tc>
                  <a:txBody>
                    <a:bodyPr/>
                    <a:lstStyle/>
                    <a:p>
                      <a:r>
                        <a:rPr lang="en-US" dirty="0" smtClean="0"/>
                        <a:t>0.43%</a:t>
                      </a:r>
                      <a:endParaRPr lang="en-US" dirty="0"/>
                    </a:p>
                  </a:txBody>
                  <a:tcPr/>
                </a:tc>
                <a:tc>
                  <a:txBody>
                    <a:bodyPr/>
                    <a:lstStyle/>
                    <a:p>
                      <a:r>
                        <a:rPr lang="en-US" dirty="0" smtClean="0"/>
                        <a:t>0.04%</a:t>
                      </a:r>
                      <a:endParaRPr lang="en-US" dirty="0"/>
                    </a:p>
                  </a:txBody>
                  <a:tcPr/>
                </a:tc>
              </a:tr>
              <a:tr h="610287">
                <a:tc>
                  <a:txBody>
                    <a:bodyPr/>
                    <a:lstStyle/>
                    <a:p>
                      <a:r>
                        <a:rPr lang="en-US" dirty="0" smtClean="0"/>
                        <a:t>Northeast</a:t>
                      </a:r>
                      <a:endParaRPr lang="en-US" dirty="0"/>
                    </a:p>
                  </a:txBody>
                  <a:tcPr/>
                </a:tc>
                <a:tc>
                  <a:txBody>
                    <a:bodyPr/>
                    <a:lstStyle/>
                    <a:p>
                      <a:r>
                        <a:rPr lang="en-US" dirty="0" smtClean="0"/>
                        <a:t>19</a:t>
                      </a:r>
                      <a:endParaRPr lang="en-US" dirty="0"/>
                    </a:p>
                  </a:txBody>
                  <a:tcPr/>
                </a:tc>
                <a:tc>
                  <a:txBody>
                    <a:bodyPr/>
                    <a:lstStyle/>
                    <a:p>
                      <a:r>
                        <a:rPr lang="en-US" dirty="0" smtClean="0"/>
                        <a:t>3.6%</a:t>
                      </a:r>
                      <a:endParaRPr lang="en-US" dirty="0"/>
                    </a:p>
                  </a:txBody>
                  <a:tcPr/>
                </a:tc>
                <a:tc>
                  <a:txBody>
                    <a:bodyPr/>
                    <a:lstStyle/>
                    <a:p>
                      <a:r>
                        <a:rPr lang="en-US" dirty="0" smtClean="0"/>
                        <a:t>0.36%</a:t>
                      </a:r>
                      <a:endParaRPr lang="en-US" dirty="0"/>
                    </a:p>
                  </a:txBody>
                  <a:tcPr/>
                </a:tc>
                <a:tc>
                  <a:txBody>
                    <a:bodyPr/>
                    <a:lstStyle/>
                    <a:p>
                      <a:r>
                        <a:rPr lang="en-US" dirty="0" smtClean="0"/>
                        <a:t>0.04%</a:t>
                      </a:r>
                      <a:endParaRPr lang="en-US" dirty="0"/>
                    </a:p>
                  </a:txBody>
                  <a:tcPr/>
                </a:tc>
              </a:tr>
            </a:tbl>
          </a:graphicData>
        </a:graphic>
      </p:graphicFrame>
    </p:spTree>
    <p:extLst>
      <p:ext uri="{BB962C8B-B14F-4D97-AF65-F5344CB8AC3E}">
        <p14:creationId xmlns:p14="http://schemas.microsoft.com/office/powerpoint/2010/main" val="29485240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311662" cy="1143299"/>
          </a:xfrm>
        </p:spPr>
        <p:txBody>
          <a:bodyPr>
            <a:noAutofit/>
          </a:bodyPr>
          <a:lstStyle/>
          <a:p>
            <a:r>
              <a:rPr lang="en-US" sz="3200" dirty="0"/>
              <a:t>Projected population-level impact of wind farms, risk of 95% decline</a:t>
            </a:r>
          </a:p>
        </p:txBody>
      </p:sp>
      <p:pic>
        <p:nvPicPr>
          <p:cNvPr id="5" name="Picture 2" descr="http://upload.wikimedia.org/wikipedia/commons/thumb/b/bf/Indiana_Bat_FWS.jpg/200px-Indiana_Bat_FW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7802" y="1"/>
            <a:ext cx="1344705" cy="1371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ext uri="{D42A27DB-BD31-4B8C-83A1-F6EECF244321}">
                <p14:modId xmlns:p14="http://schemas.microsoft.com/office/powerpoint/2010/main" val="3827226699"/>
              </p:ext>
            </p:extLst>
          </p:nvPr>
        </p:nvGraphicFramePr>
        <p:xfrm>
          <a:off x="1524000" y="1840567"/>
          <a:ext cx="9144001" cy="3309141"/>
        </p:xfrm>
        <a:graphic>
          <a:graphicData uri="http://schemas.openxmlformats.org/drawingml/2006/table">
            <a:tbl>
              <a:tblPr firstRow="1" bandRow="1">
                <a:tableStyleId>{073A0DAA-6AF3-43AB-8588-CEC1D06C72B9}</a:tableStyleId>
              </a:tblPr>
              <a:tblGrid>
                <a:gridCol w="1813034"/>
                <a:gridCol w="1261242"/>
                <a:gridCol w="1497724"/>
                <a:gridCol w="1489595"/>
                <a:gridCol w="1515399"/>
                <a:gridCol w="1567007"/>
              </a:tblGrid>
              <a:tr h="838200">
                <a:tc>
                  <a:txBody>
                    <a:bodyPr/>
                    <a:lstStyle/>
                    <a:p>
                      <a:r>
                        <a:rPr lang="en-US" dirty="0" smtClean="0"/>
                        <a:t>Population</a:t>
                      </a:r>
                      <a:endParaRPr lang="en-US" dirty="0"/>
                    </a:p>
                  </a:txBody>
                  <a:tcPr/>
                </a:tc>
                <a:tc>
                  <a:txBody>
                    <a:bodyPr/>
                    <a:lstStyle/>
                    <a:p>
                      <a:r>
                        <a:rPr lang="en-US" dirty="0" smtClean="0"/>
                        <a:t># wind facilities</a:t>
                      </a:r>
                      <a:endParaRPr lang="en-US" dirty="0"/>
                    </a:p>
                  </a:txBody>
                  <a:tcPr/>
                </a:tc>
                <a:tc>
                  <a:txBody>
                    <a:bodyPr/>
                    <a:lstStyle/>
                    <a:p>
                      <a:r>
                        <a:rPr lang="en-US" dirty="0" smtClean="0"/>
                        <a:t>Initial Abundance</a:t>
                      </a:r>
                      <a:endParaRPr lang="en-US" dirty="0"/>
                    </a:p>
                  </a:txBody>
                  <a:tcPr/>
                </a:tc>
                <a:tc>
                  <a:txBody>
                    <a:bodyPr/>
                    <a:lstStyle/>
                    <a:p>
                      <a:r>
                        <a:rPr lang="en-US" baseline="0" dirty="0" smtClean="0"/>
                        <a:t>Baseline</a:t>
                      </a:r>
                      <a:endParaRPr lang="en-US" dirty="0"/>
                    </a:p>
                  </a:txBody>
                  <a:tcPr/>
                </a:tc>
                <a:tc>
                  <a:txBody>
                    <a:bodyPr/>
                    <a:lstStyle/>
                    <a:p>
                      <a:r>
                        <a:rPr lang="en-US" dirty="0" smtClean="0"/>
                        <a:t>10% fatality scenario</a:t>
                      </a:r>
                      <a:endParaRPr lang="en-US" dirty="0"/>
                    </a:p>
                  </a:txBody>
                  <a:tcPr/>
                </a:tc>
                <a:tc>
                  <a:txBody>
                    <a:bodyPr/>
                    <a:lstStyle/>
                    <a:p>
                      <a:r>
                        <a:rPr lang="en-US" dirty="0" smtClean="0"/>
                        <a:t>1% fatality scenario</a:t>
                      </a:r>
                      <a:endParaRPr lang="en-US" dirty="0"/>
                    </a:p>
                  </a:txBody>
                  <a:tcPr/>
                </a:tc>
              </a:tr>
              <a:tr h="610287">
                <a:tc>
                  <a:txBody>
                    <a:bodyPr/>
                    <a:lstStyle/>
                    <a:p>
                      <a:r>
                        <a:rPr lang="en-US" dirty="0" smtClean="0"/>
                        <a:t>Ozark-central</a:t>
                      </a:r>
                      <a:endParaRPr lang="en-US" dirty="0"/>
                    </a:p>
                  </a:txBody>
                  <a:tcPr/>
                </a:tc>
                <a:tc>
                  <a:txBody>
                    <a:bodyPr/>
                    <a:lstStyle/>
                    <a:p>
                      <a:r>
                        <a:rPr lang="en-US" dirty="0" smtClean="0"/>
                        <a:t>35</a:t>
                      </a:r>
                      <a:endParaRPr lang="en-US" dirty="0"/>
                    </a:p>
                  </a:txBody>
                  <a:tcPr/>
                </a:tc>
                <a:tc>
                  <a:txBody>
                    <a:bodyPr/>
                    <a:lstStyle/>
                    <a:p>
                      <a:r>
                        <a:rPr lang="en-US" dirty="0" smtClean="0"/>
                        <a:t>70,822</a:t>
                      </a:r>
                      <a:endParaRPr lang="en-US" dirty="0"/>
                    </a:p>
                  </a:txBody>
                  <a:tcPr/>
                </a:tc>
                <a:tc>
                  <a:txBody>
                    <a:bodyPr/>
                    <a:lstStyle/>
                    <a:p>
                      <a:r>
                        <a:rPr lang="en-US" dirty="0" smtClean="0"/>
                        <a:t>0.3%</a:t>
                      </a:r>
                      <a:endParaRPr lang="en-US" dirty="0"/>
                    </a:p>
                  </a:txBody>
                  <a:tcPr/>
                </a:tc>
                <a:tc>
                  <a:txBody>
                    <a:bodyPr/>
                    <a:lstStyle/>
                    <a:p>
                      <a:r>
                        <a:rPr lang="en-US" dirty="0" smtClean="0"/>
                        <a:t>0.5%</a:t>
                      </a:r>
                      <a:endParaRPr lang="en-US" dirty="0"/>
                    </a:p>
                  </a:txBody>
                  <a:tcPr/>
                </a:tc>
                <a:tc>
                  <a:txBody>
                    <a:bodyPr/>
                    <a:lstStyle/>
                    <a:p>
                      <a:r>
                        <a:rPr lang="en-US" dirty="0" smtClean="0"/>
                        <a:t>0.4%</a:t>
                      </a:r>
                      <a:endParaRPr lang="en-US" dirty="0"/>
                    </a:p>
                  </a:txBody>
                  <a:tcPr/>
                </a:tc>
              </a:tr>
              <a:tr h="610287">
                <a:tc>
                  <a:txBody>
                    <a:bodyPr/>
                    <a:lstStyle/>
                    <a:p>
                      <a:r>
                        <a:rPr lang="en-US" dirty="0" smtClean="0"/>
                        <a:t>Midwest</a:t>
                      </a:r>
                      <a:endParaRPr lang="en-US" dirty="0"/>
                    </a:p>
                  </a:txBody>
                  <a:tcPr/>
                </a:tc>
                <a:tc>
                  <a:txBody>
                    <a:bodyPr/>
                    <a:lstStyle/>
                    <a:p>
                      <a:r>
                        <a:rPr lang="en-US" dirty="0" smtClean="0"/>
                        <a:t>25</a:t>
                      </a:r>
                      <a:endParaRPr lang="en-US" dirty="0"/>
                    </a:p>
                  </a:txBody>
                  <a:tcPr/>
                </a:tc>
                <a:tc>
                  <a:txBody>
                    <a:bodyPr/>
                    <a:lstStyle/>
                    <a:p>
                      <a:r>
                        <a:rPr lang="en-US" dirty="0" smtClean="0"/>
                        <a:t>305,297</a:t>
                      </a:r>
                      <a:endParaRPr lang="en-US" dirty="0"/>
                    </a:p>
                  </a:txBody>
                  <a:tcPr/>
                </a:tc>
                <a:tc>
                  <a:txBody>
                    <a:bodyPr/>
                    <a:lstStyle/>
                    <a:p>
                      <a:r>
                        <a:rPr lang="en-US" dirty="0" smtClean="0"/>
                        <a:t>0.2%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0.4%</a:t>
                      </a:r>
                    </a:p>
                    <a:p>
                      <a:endParaRPr lang="en-US" dirty="0"/>
                    </a:p>
                  </a:txBody>
                  <a:tcPr/>
                </a:tc>
                <a:tc>
                  <a:txBody>
                    <a:bodyPr/>
                    <a:lstStyle/>
                    <a:p>
                      <a:r>
                        <a:rPr lang="en-US" dirty="0" smtClean="0"/>
                        <a:t>0.4%</a:t>
                      </a:r>
                      <a:endParaRPr lang="en-US" dirty="0"/>
                    </a:p>
                  </a:txBody>
                  <a:tcPr/>
                </a:tc>
              </a:tr>
              <a:tr h="610287">
                <a:tc>
                  <a:txBody>
                    <a:bodyPr/>
                    <a:lstStyle/>
                    <a:p>
                      <a:r>
                        <a:rPr lang="en-US" dirty="0" smtClean="0"/>
                        <a:t>Appalachian</a:t>
                      </a:r>
                      <a:endParaRPr lang="en-US" dirty="0"/>
                    </a:p>
                  </a:txBody>
                  <a:tcPr/>
                </a:tc>
                <a:tc>
                  <a:txBody>
                    <a:bodyPr/>
                    <a:lstStyle/>
                    <a:p>
                      <a:r>
                        <a:rPr lang="en-US" dirty="0" smtClean="0"/>
                        <a:t>25</a:t>
                      </a:r>
                      <a:endParaRPr lang="en-US" dirty="0"/>
                    </a:p>
                  </a:txBody>
                  <a:tcPr/>
                </a:tc>
                <a:tc>
                  <a:txBody>
                    <a:bodyPr/>
                    <a:lstStyle/>
                    <a:p>
                      <a:r>
                        <a:rPr lang="en-US" dirty="0" smtClean="0"/>
                        <a:t>32,529</a:t>
                      </a:r>
                      <a:endParaRPr lang="en-US" dirty="0"/>
                    </a:p>
                  </a:txBody>
                  <a:tcPr/>
                </a:tc>
                <a:tc>
                  <a:txBody>
                    <a:bodyPr/>
                    <a:lstStyle/>
                    <a:p>
                      <a:r>
                        <a:rPr lang="en-US" dirty="0" smtClean="0"/>
                        <a:t>0.3%</a:t>
                      </a:r>
                      <a:endParaRPr lang="en-US" dirty="0"/>
                    </a:p>
                  </a:txBody>
                  <a:tcPr/>
                </a:tc>
                <a:tc>
                  <a:txBody>
                    <a:bodyPr/>
                    <a:lstStyle/>
                    <a:p>
                      <a:r>
                        <a:rPr lang="en-US" dirty="0" smtClean="0"/>
                        <a:t>0.8%</a:t>
                      </a:r>
                      <a:endParaRPr lang="en-US" dirty="0"/>
                    </a:p>
                  </a:txBody>
                  <a:tcPr/>
                </a:tc>
                <a:tc>
                  <a:txBody>
                    <a:bodyPr/>
                    <a:lstStyle/>
                    <a:p>
                      <a:r>
                        <a:rPr lang="en-US" dirty="0" smtClean="0"/>
                        <a:t>0.4%</a:t>
                      </a:r>
                      <a:endParaRPr lang="en-US" dirty="0"/>
                    </a:p>
                  </a:txBody>
                  <a:tcPr/>
                </a:tc>
              </a:tr>
              <a:tr h="610287">
                <a:tc>
                  <a:txBody>
                    <a:bodyPr/>
                    <a:lstStyle/>
                    <a:p>
                      <a:r>
                        <a:rPr lang="en-US" dirty="0" smtClean="0"/>
                        <a:t>Northeast</a:t>
                      </a:r>
                      <a:endParaRPr lang="en-US" dirty="0"/>
                    </a:p>
                  </a:txBody>
                  <a:tcPr/>
                </a:tc>
                <a:tc>
                  <a:txBody>
                    <a:bodyPr/>
                    <a:lstStyle/>
                    <a:p>
                      <a:r>
                        <a:rPr lang="en-US" dirty="0" smtClean="0"/>
                        <a:t>19</a:t>
                      </a:r>
                      <a:endParaRPr lang="en-US" dirty="0"/>
                    </a:p>
                  </a:txBody>
                  <a:tcPr/>
                </a:tc>
                <a:tc>
                  <a:txBody>
                    <a:bodyPr/>
                    <a:lstStyle/>
                    <a:p>
                      <a:r>
                        <a:rPr lang="en-US" dirty="0" smtClean="0"/>
                        <a:t>16,060</a:t>
                      </a:r>
                      <a:endParaRPr lang="en-US" dirty="0"/>
                    </a:p>
                  </a:txBody>
                  <a:tcPr/>
                </a:tc>
                <a:tc>
                  <a:txBody>
                    <a:bodyPr/>
                    <a:lstStyle/>
                    <a:p>
                      <a:r>
                        <a:rPr lang="en-US" dirty="0" smtClean="0"/>
                        <a:t>0.1%</a:t>
                      </a:r>
                      <a:endParaRPr lang="en-US" dirty="0"/>
                    </a:p>
                  </a:txBody>
                  <a:tcPr/>
                </a:tc>
                <a:tc>
                  <a:txBody>
                    <a:bodyPr/>
                    <a:lstStyle/>
                    <a:p>
                      <a:r>
                        <a:rPr lang="en-US" dirty="0" smtClean="0"/>
                        <a:t>0.4%</a:t>
                      </a:r>
                      <a:endParaRPr lang="en-US" dirty="0"/>
                    </a:p>
                  </a:txBody>
                  <a:tcPr/>
                </a:tc>
                <a:tc>
                  <a:txBody>
                    <a:bodyPr/>
                    <a:lstStyle/>
                    <a:p>
                      <a:r>
                        <a:rPr lang="en-US" dirty="0" smtClean="0"/>
                        <a:t>0.4%</a:t>
                      </a:r>
                      <a:endParaRPr lang="en-US" dirty="0"/>
                    </a:p>
                  </a:txBody>
                  <a:tcPr/>
                </a:tc>
              </a:tr>
            </a:tbl>
          </a:graphicData>
        </a:graphic>
      </p:graphicFrame>
      <p:sp>
        <p:nvSpPr>
          <p:cNvPr id="3" name="TextBox 2"/>
          <p:cNvSpPr txBox="1"/>
          <p:nvPr/>
        </p:nvSpPr>
        <p:spPr>
          <a:xfrm>
            <a:off x="1828801" y="5562600"/>
            <a:ext cx="7239001" cy="369332"/>
          </a:xfrm>
          <a:prstGeom prst="rect">
            <a:avLst/>
          </a:prstGeom>
          <a:noFill/>
        </p:spPr>
        <p:txBody>
          <a:bodyPr wrap="square" rtlCol="0">
            <a:spAutoFit/>
          </a:bodyPr>
          <a:lstStyle/>
          <a:p>
            <a:r>
              <a:rPr lang="en-US" dirty="0"/>
              <a:t>NOTE: Risk defined over a 50 year time frame</a:t>
            </a:r>
          </a:p>
        </p:txBody>
      </p:sp>
      <p:sp>
        <p:nvSpPr>
          <p:cNvPr id="10" name="Oval 9"/>
          <p:cNvSpPr/>
          <p:nvPr/>
        </p:nvSpPr>
        <p:spPr>
          <a:xfrm>
            <a:off x="8302171" y="1146629"/>
            <a:ext cx="3033486" cy="441597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574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Risk to Indiana bats under future wind development</a:t>
            </a:r>
            <a:endParaRPr lang="en-US" dirty="0"/>
          </a:p>
        </p:txBody>
      </p:sp>
      <p:pic>
        <p:nvPicPr>
          <p:cNvPr id="6" name="Picture 5"/>
          <p:cNvPicPr>
            <a:picLocks noChangeAspect="1"/>
          </p:cNvPicPr>
          <p:nvPr/>
        </p:nvPicPr>
        <p:blipFill>
          <a:blip r:embed="rId2"/>
          <a:stretch>
            <a:fillRect/>
          </a:stretch>
        </p:blipFill>
        <p:spPr>
          <a:xfrm>
            <a:off x="1900493" y="1862052"/>
            <a:ext cx="7962040" cy="4625834"/>
          </a:xfrm>
          <a:prstGeom prst="rect">
            <a:avLst/>
          </a:prstGeom>
        </p:spPr>
      </p:pic>
    </p:spTree>
    <p:extLst>
      <p:ext uri="{BB962C8B-B14F-4D97-AF65-F5344CB8AC3E}">
        <p14:creationId xmlns:p14="http://schemas.microsoft.com/office/powerpoint/2010/main" val="39046685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Espanola data: the good and the bad</a:t>
            </a:r>
            <a:endParaRPr lang="en-US" dirty="0">
              <a:solidFill>
                <a:schemeClr val="bg1"/>
              </a:solidFill>
            </a:endParaRPr>
          </a:p>
        </p:txBody>
      </p:sp>
      <p:sp>
        <p:nvSpPr>
          <p:cNvPr id="3" name="Content Placeholder 2"/>
          <p:cNvSpPr>
            <a:spLocks noGrp="1"/>
          </p:cNvSpPr>
          <p:nvPr>
            <p:ph type="body" idx="1"/>
          </p:nvPr>
        </p:nvSpPr>
        <p:spPr>
          <a:xfrm>
            <a:off x="820058" y="1600200"/>
            <a:ext cx="8229600" cy="4967700"/>
          </a:xfrm>
        </p:spPr>
        <p:txBody>
          <a:bodyPr/>
          <a:lstStyle/>
          <a:p>
            <a:r>
              <a:rPr lang="en-US" dirty="0"/>
              <a:t>Española </a:t>
            </a:r>
            <a:r>
              <a:rPr lang="en-US" dirty="0" smtClean="0"/>
              <a:t>island reintroduction project</a:t>
            </a:r>
          </a:p>
          <a:p>
            <a:pPr lvl="1"/>
            <a:r>
              <a:rPr lang="en-US" dirty="0" smtClean="0"/>
              <a:t>Population crashed due to hunting and goats</a:t>
            </a:r>
          </a:p>
          <a:p>
            <a:r>
              <a:rPr lang="en-US" dirty="0" smtClean="0"/>
              <a:t>The good: </a:t>
            </a:r>
            <a:r>
              <a:rPr lang="en-US" dirty="0"/>
              <a:t>b</a:t>
            </a:r>
            <a:r>
              <a:rPr lang="en-US" dirty="0" smtClean="0"/>
              <a:t>etween 1963 </a:t>
            </a:r>
            <a:r>
              <a:rPr lang="en-US" dirty="0"/>
              <a:t>and 1974, all </a:t>
            </a:r>
            <a:r>
              <a:rPr lang="en-US" dirty="0" smtClean="0"/>
              <a:t>15 survivors were captured </a:t>
            </a:r>
            <a:r>
              <a:rPr lang="en-US" dirty="0"/>
              <a:t>and </a:t>
            </a:r>
            <a:r>
              <a:rPr lang="en-US" dirty="0" smtClean="0"/>
              <a:t>since 1975 &gt;1500 </a:t>
            </a:r>
            <a:r>
              <a:rPr lang="en-US" dirty="0"/>
              <a:t>of their </a:t>
            </a:r>
            <a:r>
              <a:rPr lang="en-US" dirty="0" smtClean="0"/>
              <a:t>offspring released- and monitored!</a:t>
            </a:r>
          </a:p>
          <a:p>
            <a:r>
              <a:rPr lang="en-US" dirty="0" smtClean="0"/>
              <a:t>The bad: new marking system introduced in 1991</a:t>
            </a:r>
          </a:p>
          <a:p>
            <a:pPr lvl="1"/>
            <a:endParaRPr lang="en-US" dirty="0"/>
          </a:p>
        </p:txBody>
      </p:sp>
      <p:pic>
        <p:nvPicPr>
          <p:cNvPr id="7170" name="Picture 2" descr="http://siteslab.byu.edu/Portals/25/images/Field/Ecuador/CDRSEspanolaTortoise8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5078" y="3915508"/>
            <a:ext cx="3326522" cy="237641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upload.wikimedia.org/wikipedia/commons/e/e7/Galapagos%2Bma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9455" y="3399941"/>
            <a:ext cx="3241430" cy="316795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10237140" y="5653500"/>
            <a:ext cx="1028700" cy="9144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299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6300" y="0"/>
            <a:ext cx="9722221" cy="6858000"/>
          </a:xfrm>
          <a:prstGeom prst="rect">
            <a:avLst/>
          </a:prstGeom>
        </p:spPr>
      </p:pic>
      <p:sp>
        <p:nvSpPr>
          <p:cNvPr id="5" name="Title 1"/>
          <p:cNvSpPr txBox="1">
            <a:spLocks/>
          </p:cNvSpPr>
          <p:nvPr/>
        </p:nvSpPr>
        <p:spPr>
          <a:xfrm>
            <a:off x="1524000" y="0"/>
            <a:ext cx="8305801" cy="685800"/>
          </a:xfrm>
          <a:prstGeom prst="rect">
            <a:avLst/>
          </a:prstGeom>
        </p:spPr>
        <p:txBody>
          <a:bodyPr vert="horz" lIns="91425" tIns="91425" rIns="91425" bIns="91425" rtlCol="0" anchor="b" anchorCtr="0">
            <a:normAutofit fontScale="90000" lnSpcReduction="10000"/>
          </a:bodyPr>
          <a:lstStyle>
            <a:lvl1pPr algn="l" defTabSz="914400" rtl="0" eaLnBrk="1" latinLnBrk="0" hangingPunct="1">
              <a:lnSpc>
                <a:spcPct val="90000"/>
              </a:lnSpc>
              <a:spcBef>
                <a:spcPts val="0"/>
              </a:spcBef>
              <a:buNone/>
              <a:defRPr sz="4400" kern="1200">
                <a:solidFill>
                  <a:schemeClr val="bg2"/>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marL="633222" indent="-514350"/>
            <a:r>
              <a:rPr lang="en-US" dirty="0" smtClean="0">
                <a:solidFill>
                  <a:schemeClr val="tx1"/>
                </a:solidFill>
              </a:rPr>
              <a:t>A tool for siting wind farms?</a:t>
            </a:r>
            <a:endParaRPr lang="en-US" dirty="0">
              <a:solidFill>
                <a:schemeClr val="tx1"/>
              </a:solidFill>
            </a:endParaRPr>
          </a:p>
        </p:txBody>
      </p:sp>
    </p:spTree>
    <p:extLst>
      <p:ext uri="{BB962C8B-B14F-4D97-AF65-F5344CB8AC3E}">
        <p14:creationId xmlns:p14="http://schemas.microsoft.com/office/powerpoint/2010/main" val="28498568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pic>
        <p:nvPicPr>
          <p:cNvPr id="4" name="Picture 2" descr="http://www.galapagos.org/wp-content/uploads/2014/10/Newsroom-espanola-tortois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8804" y="2302157"/>
            <a:ext cx="4015245" cy="26768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fws.gov/Midwest/endangered/images/mammals/inba/inbaontre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899" y="1604535"/>
            <a:ext cx="2990345" cy="351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6409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“Hacking” a solution</a:t>
            </a:r>
            <a:endParaRPr lang="en-US" dirty="0"/>
          </a:p>
        </p:txBody>
      </p:sp>
      <p:sp>
        <p:nvSpPr>
          <p:cNvPr id="3" name="Content Placeholder 2"/>
          <p:cNvSpPr>
            <a:spLocks noGrp="1"/>
          </p:cNvSpPr>
          <p:nvPr>
            <p:ph type="body" idx="1"/>
          </p:nvPr>
        </p:nvSpPr>
        <p:spPr/>
        <p:txBody>
          <a:bodyPr>
            <a:normAutofit/>
          </a:bodyPr>
          <a:lstStyle/>
          <a:p>
            <a:r>
              <a:rPr lang="en-US" dirty="0" smtClean="0"/>
              <a:t>Divide dataset into pre- and post-PIT tag years</a:t>
            </a:r>
          </a:p>
          <a:p>
            <a:r>
              <a:rPr lang="en-US" dirty="0" smtClean="0"/>
              <a:t>Reconstruct complete observation histories</a:t>
            </a:r>
          </a:p>
          <a:p>
            <a:pPr lvl="1"/>
            <a:r>
              <a:rPr lang="en-US" dirty="0" smtClean="0"/>
              <a:t>Use </a:t>
            </a:r>
            <a:r>
              <a:rPr lang="en-US" dirty="0"/>
              <a:t>common sense </a:t>
            </a:r>
            <a:r>
              <a:rPr lang="en-US" dirty="0" smtClean="0"/>
              <a:t>(e.g., individuals can’t change gender or shrink dramatically in size!)</a:t>
            </a:r>
          </a:p>
          <a:p>
            <a:pPr lvl="1"/>
            <a:r>
              <a:rPr lang="en-US" dirty="0" smtClean="0"/>
              <a:t>Break “ties” in a way that doesn’t magically bring tortoises back from the dead! </a:t>
            </a:r>
          </a:p>
          <a:p>
            <a:pPr marL="457200" lvl="1" indent="0">
              <a:buNone/>
            </a:pPr>
            <a:endParaRPr lang="en-US" u="sng" dirty="0" smtClean="0"/>
          </a:p>
          <a:p>
            <a:pPr marL="457200" lvl="1" indent="0">
              <a:buNone/>
            </a:pPr>
            <a:r>
              <a:rPr lang="en-US" u="sng" dirty="0" smtClean="0"/>
              <a:t>Pre-PIT</a:t>
            </a:r>
          </a:p>
          <a:p>
            <a:pPr marL="457200" lvl="1" indent="0">
              <a:buNone/>
            </a:pPr>
            <a:endParaRPr lang="en-US" u="sng" dirty="0"/>
          </a:p>
          <a:p>
            <a:pPr marL="457200" lvl="1" indent="0">
              <a:buNone/>
            </a:pPr>
            <a:r>
              <a:rPr lang="en-US" dirty="0" smtClean="0"/>
              <a:t>							</a:t>
            </a:r>
            <a:r>
              <a:rPr lang="en-US" dirty="0"/>
              <a:t>	 </a:t>
            </a:r>
            <a:endParaRPr lang="en-US" dirty="0" smtClean="0"/>
          </a:p>
          <a:p>
            <a:pPr marL="457200" lvl="1" indent="0">
              <a:buNone/>
            </a:pPr>
            <a:endParaRPr lang="en-US" dirty="0"/>
          </a:p>
          <a:p>
            <a:pPr marL="457200" lvl="1" indent="0">
              <a:buNone/>
            </a:pPr>
            <a:r>
              <a:rPr lang="en-US" u="sng" dirty="0" smtClean="0"/>
              <a:t>Post-PIT</a:t>
            </a:r>
            <a:endParaRPr lang="en-US" dirty="0" smtClean="0"/>
          </a:p>
          <a:p>
            <a:pPr marL="457200" lvl="1" indent="0">
              <a:buNone/>
            </a:pPr>
            <a:r>
              <a:rPr lang="en-US" dirty="0" smtClean="0"/>
              <a:t>			</a:t>
            </a:r>
          </a:p>
          <a:p>
            <a:endParaRPr lang="en-US" dirty="0" smtClean="0"/>
          </a:p>
          <a:p>
            <a:endParaRPr lang="en-US" dirty="0" smtClean="0"/>
          </a:p>
          <a:p>
            <a:r>
              <a:rPr lang="en-US" dirty="0" smtClean="0"/>
              <a:t>Data issues scared away several previous researchers!</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08778437"/>
              </p:ext>
            </p:extLst>
          </p:nvPr>
        </p:nvGraphicFramePr>
        <p:xfrm>
          <a:off x="2555630" y="3073161"/>
          <a:ext cx="8096742" cy="1156026"/>
        </p:xfrm>
        <a:graphic>
          <a:graphicData uri="http://schemas.openxmlformats.org/drawingml/2006/table">
            <a:tbl>
              <a:tblPr firstRow="1" bandRow="1">
                <a:tableStyleId>{F5AB1C69-6EDB-4FF4-983F-18BD219EF322}</a:tableStyleId>
              </a:tblPr>
              <a:tblGrid>
                <a:gridCol w="1349457"/>
                <a:gridCol w="1349457"/>
                <a:gridCol w="1349457"/>
                <a:gridCol w="1349457"/>
                <a:gridCol w="1349457"/>
                <a:gridCol w="1349457"/>
              </a:tblGrid>
              <a:tr h="385342">
                <a:tc>
                  <a:txBody>
                    <a:bodyPr/>
                    <a:lstStyle/>
                    <a:p>
                      <a:endParaRPr lang="en-US" dirty="0"/>
                    </a:p>
                  </a:txBody>
                  <a:tcPr/>
                </a:tc>
                <a:tc>
                  <a:txBody>
                    <a:bodyPr/>
                    <a:lstStyle/>
                    <a:p>
                      <a:r>
                        <a:rPr lang="en-US" dirty="0" smtClean="0"/>
                        <a:t>Year</a:t>
                      </a:r>
                      <a:r>
                        <a:rPr lang="en-US" baseline="0" dirty="0" smtClean="0"/>
                        <a:t> 1</a:t>
                      </a:r>
                      <a:endParaRPr lang="en-US" dirty="0"/>
                    </a:p>
                  </a:txBody>
                  <a:tcPr/>
                </a:tc>
                <a:tc>
                  <a:txBody>
                    <a:bodyPr/>
                    <a:lstStyle/>
                    <a:p>
                      <a:r>
                        <a:rPr lang="en-US" dirty="0" smtClean="0"/>
                        <a:t>Year 2</a:t>
                      </a:r>
                      <a:endParaRPr lang="en-US" dirty="0"/>
                    </a:p>
                  </a:txBody>
                  <a:tcPr/>
                </a:tc>
                <a:tc>
                  <a:txBody>
                    <a:bodyPr/>
                    <a:lstStyle/>
                    <a:p>
                      <a:r>
                        <a:rPr lang="en-US" dirty="0" smtClean="0"/>
                        <a:t>Year 3</a:t>
                      </a:r>
                      <a:endParaRPr lang="en-US" dirty="0"/>
                    </a:p>
                  </a:txBody>
                  <a:tcPr/>
                </a:tc>
                <a:tc>
                  <a:txBody>
                    <a:bodyPr/>
                    <a:lstStyle/>
                    <a:p>
                      <a:r>
                        <a:rPr lang="en-US" dirty="0" smtClean="0"/>
                        <a:t>Year 4</a:t>
                      </a:r>
                      <a:endParaRPr lang="en-US" dirty="0"/>
                    </a:p>
                  </a:txBody>
                  <a:tcPr/>
                </a:tc>
                <a:tc>
                  <a:txBody>
                    <a:bodyPr/>
                    <a:lstStyle/>
                    <a:p>
                      <a:r>
                        <a:rPr lang="en-US" dirty="0" smtClean="0"/>
                        <a:t>Year</a:t>
                      </a:r>
                      <a:r>
                        <a:rPr lang="en-US" baseline="0" dirty="0" smtClean="0"/>
                        <a:t> 5</a:t>
                      </a:r>
                      <a:endParaRPr lang="en-US" dirty="0"/>
                    </a:p>
                  </a:txBody>
                  <a:tcPr/>
                </a:tc>
              </a:tr>
              <a:tr h="385342">
                <a:tc>
                  <a:txBody>
                    <a:bodyPr/>
                    <a:lstStyle/>
                    <a:p>
                      <a:r>
                        <a:rPr lang="en-US" dirty="0" smtClean="0"/>
                        <a:t>Tortoise</a:t>
                      </a:r>
                      <a:r>
                        <a:rPr lang="en-US" baseline="0" dirty="0" smtClean="0"/>
                        <a:t> #1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released</a:t>
                      </a:r>
                    </a:p>
                  </a:txBody>
                  <a:tcPr/>
                </a:tc>
                <a:tc>
                  <a:txBody>
                    <a:bodyPr/>
                    <a:lstStyle/>
                    <a:p>
                      <a:r>
                        <a:rPr lang="en-US" dirty="0" smtClean="0"/>
                        <a:t>not seen</a:t>
                      </a:r>
                      <a:endParaRPr lang="en-US" dirty="0"/>
                    </a:p>
                  </a:txBody>
                  <a:tcPr/>
                </a:tc>
                <a:tc>
                  <a:txBody>
                    <a:bodyPr/>
                    <a:lstStyle/>
                    <a:p>
                      <a:r>
                        <a:rPr lang="en-US" dirty="0" smtClean="0"/>
                        <a:t>not seen</a:t>
                      </a:r>
                      <a:endParaRPr lang="en-US" dirty="0"/>
                    </a:p>
                  </a:txBody>
                  <a:tcPr/>
                </a:tc>
                <a:tc>
                  <a:txBody>
                    <a:bodyPr/>
                    <a:lstStyle/>
                    <a:p>
                      <a:r>
                        <a:rPr lang="en-US" dirty="0" smtClean="0"/>
                        <a:t>not seen</a:t>
                      </a:r>
                      <a:endParaRPr lang="en-US" dirty="0"/>
                    </a:p>
                  </a:txBody>
                  <a:tcPr/>
                </a:tc>
                <a:tc>
                  <a:txBody>
                    <a:bodyPr/>
                    <a:lstStyle/>
                    <a:p>
                      <a:r>
                        <a:rPr lang="en-US" dirty="0" smtClean="0"/>
                        <a:t>not seen</a:t>
                      </a:r>
                      <a:endParaRPr lang="en-US" dirty="0"/>
                    </a:p>
                  </a:txBody>
                  <a:tcPr/>
                </a:tc>
              </a:tr>
              <a:tr h="385342">
                <a:tc>
                  <a:txBody>
                    <a:bodyPr/>
                    <a:lstStyle/>
                    <a:p>
                      <a:r>
                        <a:rPr lang="en-US" dirty="0" smtClean="0"/>
                        <a:t>Tortoise</a:t>
                      </a:r>
                      <a:r>
                        <a:rPr lang="en-US" baseline="0" dirty="0" smtClean="0"/>
                        <a:t> #2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released</a:t>
                      </a:r>
                    </a:p>
                  </a:txBody>
                  <a:tcPr/>
                </a:tc>
                <a:tc>
                  <a:txBody>
                    <a:bodyPr/>
                    <a:lstStyle/>
                    <a:p>
                      <a:r>
                        <a:rPr lang="en-US" dirty="0" smtClean="0"/>
                        <a:t>not seen</a:t>
                      </a:r>
                      <a:endParaRPr lang="en-US" dirty="0"/>
                    </a:p>
                  </a:txBody>
                  <a:tcPr/>
                </a:tc>
                <a:tc>
                  <a:txBody>
                    <a:bodyPr/>
                    <a:lstStyle/>
                    <a:p>
                      <a:r>
                        <a:rPr lang="en-US" dirty="0" smtClean="0"/>
                        <a:t>not seen</a:t>
                      </a:r>
                      <a:endParaRPr lang="en-US" dirty="0"/>
                    </a:p>
                  </a:txBody>
                  <a:tcPr/>
                </a:tc>
                <a:tc>
                  <a:txBody>
                    <a:bodyPr/>
                    <a:lstStyle/>
                    <a:p>
                      <a:r>
                        <a:rPr lang="en-US" dirty="0" smtClean="0"/>
                        <a:t>not seen</a:t>
                      </a:r>
                      <a:endParaRPr lang="en-US" dirty="0"/>
                    </a:p>
                  </a:txBody>
                  <a:tcPr/>
                </a:tc>
                <a:tc>
                  <a:txBody>
                    <a:bodyPr/>
                    <a:lstStyle/>
                    <a:p>
                      <a:r>
                        <a:rPr lang="en-US" dirty="0" smtClean="0"/>
                        <a:t>seen</a:t>
                      </a:r>
                      <a:endParaRPr lang="en-US"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562189265"/>
              </p:ext>
            </p:extLst>
          </p:nvPr>
        </p:nvGraphicFramePr>
        <p:xfrm>
          <a:off x="2555630" y="4411450"/>
          <a:ext cx="5397828" cy="770684"/>
        </p:xfrm>
        <a:graphic>
          <a:graphicData uri="http://schemas.openxmlformats.org/drawingml/2006/table">
            <a:tbl>
              <a:tblPr firstRow="1" bandRow="1">
                <a:tableStyleId>{F5AB1C69-6EDB-4FF4-983F-18BD219EF322}</a:tableStyleId>
              </a:tblPr>
              <a:tblGrid>
                <a:gridCol w="1349457"/>
                <a:gridCol w="1349457"/>
                <a:gridCol w="1349457"/>
                <a:gridCol w="1349457"/>
              </a:tblGrid>
              <a:tr h="385342">
                <a:tc>
                  <a:txBody>
                    <a:bodyPr/>
                    <a:lstStyle/>
                    <a:p>
                      <a:endParaRPr lang="en-US" dirty="0"/>
                    </a:p>
                  </a:txBody>
                  <a:tcPr/>
                </a:tc>
                <a:tc>
                  <a:txBody>
                    <a:bodyPr/>
                    <a:lstStyle/>
                    <a:p>
                      <a:r>
                        <a:rPr lang="en-US" dirty="0" smtClean="0"/>
                        <a:t>Year</a:t>
                      </a:r>
                      <a:r>
                        <a:rPr lang="en-US" baseline="0" dirty="0" smtClean="0"/>
                        <a:t> 6</a:t>
                      </a:r>
                      <a:endParaRPr lang="en-US" dirty="0"/>
                    </a:p>
                  </a:txBody>
                  <a:tcPr/>
                </a:tc>
                <a:tc>
                  <a:txBody>
                    <a:bodyPr/>
                    <a:lstStyle/>
                    <a:p>
                      <a:r>
                        <a:rPr lang="en-US" dirty="0" smtClean="0"/>
                        <a:t>Year 7</a:t>
                      </a:r>
                      <a:endParaRPr lang="en-US" dirty="0"/>
                    </a:p>
                  </a:txBody>
                  <a:tcPr/>
                </a:tc>
                <a:tc>
                  <a:txBody>
                    <a:bodyPr/>
                    <a:lstStyle/>
                    <a:p>
                      <a:r>
                        <a:rPr lang="en-US" dirty="0" smtClean="0"/>
                        <a:t>Year 8</a:t>
                      </a:r>
                      <a:endParaRPr lang="en-US" dirty="0"/>
                    </a:p>
                  </a:txBody>
                  <a:tcPr/>
                </a:tc>
              </a:tr>
              <a:tr h="385342">
                <a:tc>
                  <a:txBody>
                    <a:bodyPr/>
                    <a:lstStyle/>
                    <a:p>
                      <a:r>
                        <a:rPr lang="en-US" dirty="0" smtClean="0"/>
                        <a:t>Tortoise</a:t>
                      </a:r>
                      <a:r>
                        <a:rPr lang="en-US" baseline="0" dirty="0" smtClean="0"/>
                        <a:t>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seen</a:t>
                      </a:r>
                    </a:p>
                  </a:txBody>
                  <a:tcPr/>
                </a:tc>
                <a:tc>
                  <a:txBody>
                    <a:bodyPr/>
                    <a:lstStyle/>
                    <a:p>
                      <a:r>
                        <a:rPr lang="en-US" dirty="0" smtClean="0"/>
                        <a:t>not seen</a:t>
                      </a:r>
                      <a:endParaRPr lang="en-US" dirty="0"/>
                    </a:p>
                  </a:txBody>
                  <a:tcPr/>
                </a:tc>
                <a:tc>
                  <a:txBody>
                    <a:bodyPr/>
                    <a:lstStyle/>
                    <a:p>
                      <a:r>
                        <a:rPr lang="en-US" dirty="0" smtClean="0"/>
                        <a:t>not seen</a:t>
                      </a:r>
                      <a:endParaRPr lang="en-US" dirty="0"/>
                    </a:p>
                  </a:txBody>
                  <a:tcPr/>
                </a:tc>
              </a:tr>
            </a:tbl>
          </a:graphicData>
        </a:graphic>
      </p:graphicFrame>
      <p:cxnSp>
        <p:nvCxnSpPr>
          <p:cNvPr id="9" name="Elbow Connector 8"/>
          <p:cNvCxnSpPr>
            <a:endCxn id="4" idx="3"/>
          </p:cNvCxnSpPr>
          <p:nvPr/>
        </p:nvCxnSpPr>
        <p:spPr>
          <a:xfrm flipV="1">
            <a:off x="7953458" y="3651174"/>
            <a:ext cx="2698914" cy="1249074"/>
          </a:xfrm>
          <a:prstGeom prst="bentConnector3">
            <a:avLst>
              <a:gd name="adj1" fmla="val 136704"/>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flipV="1">
            <a:off x="7953458" y="3962032"/>
            <a:ext cx="2698914" cy="1126897"/>
          </a:xfrm>
          <a:prstGeom prst="bentConnector3">
            <a:avLst>
              <a:gd name="adj1" fmla="val 11949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35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551" t="6732" b="51521"/>
          <a:stretch/>
        </p:blipFill>
        <p:spPr bwMode="auto">
          <a:xfrm>
            <a:off x="1710746" y="488828"/>
            <a:ext cx="8804854" cy="5683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val 1"/>
          <p:cNvSpPr/>
          <p:nvPr/>
        </p:nvSpPr>
        <p:spPr>
          <a:xfrm>
            <a:off x="8382000" y="1981200"/>
            <a:ext cx="1295400" cy="1295400"/>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665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0966" b="59836"/>
          <a:stretch/>
        </p:blipFill>
        <p:spPr bwMode="auto">
          <a:xfrm>
            <a:off x="1503182" y="1384072"/>
            <a:ext cx="8833945" cy="2080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43447" b="33516"/>
          <a:stretch/>
        </p:blipFill>
        <p:spPr bwMode="auto">
          <a:xfrm>
            <a:off x="1521051" y="3856968"/>
            <a:ext cx="8833945" cy="1641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2338755" y="3821724"/>
            <a:ext cx="2209800" cy="3429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272955" y="3821725"/>
            <a:ext cx="543580" cy="381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338755" y="1790698"/>
            <a:ext cx="1635369" cy="3429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8945306" y="1539404"/>
            <a:ext cx="543580" cy="5560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917705" y="1384071"/>
            <a:ext cx="4498252" cy="4114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424358" y="3405483"/>
            <a:ext cx="8991600" cy="492443"/>
          </a:xfrm>
          <a:prstGeom prst="rect">
            <a:avLst/>
          </a:prstGeom>
          <a:solidFill>
            <a:schemeClr val="bg1"/>
          </a:solidFill>
        </p:spPr>
        <p:txBody>
          <a:bodyPr wrap="square" rtlCol="0">
            <a:spAutoFit/>
          </a:bodyPr>
          <a:lstStyle/>
          <a:p>
            <a:pPr algn="ctr"/>
            <a:r>
              <a:rPr lang="en-US" sz="2000" b="1" dirty="0"/>
              <a:t>Terminate repatriation now</a:t>
            </a:r>
          </a:p>
          <a:p>
            <a:pPr algn="ctr"/>
            <a:endParaRPr lang="en-US" sz="600" b="1" dirty="0"/>
          </a:p>
        </p:txBody>
      </p:sp>
      <p:sp>
        <p:nvSpPr>
          <p:cNvPr id="8" name="TextBox 7"/>
          <p:cNvSpPr txBox="1"/>
          <p:nvPr/>
        </p:nvSpPr>
        <p:spPr>
          <a:xfrm rot="16200000">
            <a:off x="-359334" y="3179488"/>
            <a:ext cx="4114055" cy="523221"/>
          </a:xfrm>
          <a:prstGeom prst="rect">
            <a:avLst/>
          </a:prstGeom>
          <a:solidFill>
            <a:schemeClr val="bg1"/>
          </a:solidFill>
        </p:spPr>
        <p:txBody>
          <a:bodyPr wrap="square" rtlCol="0">
            <a:spAutoFit/>
          </a:bodyPr>
          <a:lstStyle/>
          <a:p>
            <a:pPr algn="ctr"/>
            <a:r>
              <a:rPr lang="en-US" b="1" dirty="0"/>
              <a:t>Total abundance</a:t>
            </a:r>
          </a:p>
          <a:p>
            <a:pPr algn="ctr"/>
            <a:endParaRPr lang="en-US" sz="1000" b="1" dirty="0"/>
          </a:p>
        </p:txBody>
      </p:sp>
      <p:sp>
        <p:nvSpPr>
          <p:cNvPr id="11" name="TextBox 10"/>
          <p:cNvSpPr txBox="1"/>
          <p:nvPr/>
        </p:nvSpPr>
        <p:spPr>
          <a:xfrm rot="16200000">
            <a:off x="8102035" y="3184202"/>
            <a:ext cx="4104624" cy="523220"/>
          </a:xfrm>
          <a:prstGeom prst="rect">
            <a:avLst/>
          </a:prstGeom>
          <a:solidFill>
            <a:schemeClr val="bg1"/>
          </a:solidFill>
        </p:spPr>
        <p:txBody>
          <a:bodyPr wrap="square" rtlCol="0">
            <a:spAutoFit/>
          </a:bodyPr>
          <a:lstStyle/>
          <a:p>
            <a:pPr algn="ctr"/>
            <a:r>
              <a:rPr lang="en-US" b="1" dirty="0"/>
              <a:t>Adult abundance</a:t>
            </a:r>
          </a:p>
          <a:p>
            <a:pPr algn="ctr"/>
            <a:endParaRPr lang="en-US" sz="1000" b="1" dirty="0"/>
          </a:p>
        </p:txBody>
      </p:sp>
      <p:sp>
        <p:nvSpPr>
          <p:cNvPr id="10" name="TextBox 9"/>
          <p:cNvSpPr txBox="1"/>
          <p:nvPr/>
        </p:nvSpPr>
        <p:spPr>
          <a:xfrm>
            <a:off x="1424359" y="1393501"/>
            <a:ext cx="8930638" cy="523220"/>
          </a:xfrm>
          <a:prstGeom prst="rect">
            <a:avLst/>
          </a:prstGeom>
          <a:solidFill>
            <a:schemeClr val="bg1"/>
          </a:solidFill>
        </p:spPr>
        <p:txBody>
          <a:bodyPr wrap="square" rtlCol="0">
            <a:spAutoFit/>
          </a:bodyPr>
          <a:lstStyle/>
          <a:p>
            <a:pPr algn="ctr"/>
            <a:r>
              <a:rPr lang="en-US" sz="2000" b="1" dirty="0"/>
              <a:t>Continue repatriation for 25 years</a:t>
            </a:r>
          </a:p>
          <a:p>
            <a:pPr algn="ctr"/>
            <a:endParaRPr lang="en-US" sz="800" b="1" dirty="0"/>
          </a:p>
        </p:txBody>
      </p:sp>
    </p:spTree>
    <p:extLst>
      <p:ext uri="{BB962C8B-B14F-4D97-AF65-F5344CB8AC3E}">
        <p14:creationId xmlns:p14="http://schemas.microsoft.com/office/powerpoint/2010/main" val="153909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4971" y="730478"/>
            <a:ext cx="9144000" cy="2387600"/>
          </a:xfrm>
        </p:spPr>
        <p:txBody>
          <a:bodyPr rtlCol="0">
            <a:normAutofit/>
          </a:bodyPr>
          <a:lstStyle/>
          <a:p>
            <a:pPr>
              <a:defRPr/>
            </a:pPr>
            <a:r>
              <a:rPr lang="en-US" sz="4800" dirty="0" smtClean="0"/>
              <a:t>Assessing Population-level Risks of Wind Power Development for the Indiana bat (</a:t>
            </a:r>
            <a:r>
              <a:rPr lang="en-US" sz="4800" i="1" dirty="0" err="1" smtClean="0"/>
              <a:t>Myotis</a:t>
            </a:r>
            <a:r>
              <a:rPr lang="en-US" sz="4800" i="1" dirty="0" smtClean="0"/>
              <a:t> </a:t>
            </a:r>
            <a:r>
              <a:rPr lang="en-US" sz="4800" i="1" dirty="0" err="1" smtClean="0"/>
              <a:t>sodalis</a:t>
            </a:r>
            <a:r>
              <a:rPr lang="en-US" sz="4800" dirty="0" smtClean="0"/>
              <a:t>)</a:t>
            </a:r>
            <a:endParaRPr lang="en-US" sz="4800" dirty="0"/>
          </a:p>
        </p:txBody>
      </p:sp>
      <p:pic>
        <p:nvPicPr>
          <p:cNvPr id="2053" name="Picture 2" descr="http://upload.wikimedia.org/wikipedia/commons/thumb/5/51/Myotis_sodalis.jpg/220px-Myotis_sodali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26" y="3700691"/>
            <a:ext cx="3580793" cy="2685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stretch>
            <a:fillRect/>
          </a:stretch>
        </p:blipFill>
        <p:spPr>
          <a:xfrm>
            <a:off x="7186571" y="3700690"/>
            <a:ext cx="3756732" cy="2733189"/>
          </a:xfrm>
          <a:prstGeom prst="rect">
            <a:avLst/>
          </a:prstGeom>
        </p:spPr>
      </p:pic>
    </p:spTree>
    <p:extLst>
      <p:ext uri="{BB962C8B-B14F-4D97-AF65-F5344CB8AC3E}">
        <p14:creationId xmlns:p14="http://schemas.microsoft.com/office/powerpoint/2010/main" val="15757573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dirty="0" smtClean="0"/>
              <a:t>Wind power and bats</a:t>
            </a:r>
          </a:p>
        </p:txBody>
      </p:sp>
      <p:sp>
        <p:nvSpPr>
          <p:cNvPr id="11267" name="Content Placeholder 2"/>
          <p:cNvSpPr>
            <a:spLocks noGrp="1"/>
          </p:cNvSpPr>
          <p:nvPr>
            <p:ph type="body" idx="1"/>
          </p:nvPr>
        </p:nvSpPr>
        <p:spPr/>
        <p:txBody>
          <a:bodyPr>
            <a:normAutofit/>
          </a:bodyPr>
          <a:lstStyle/>
          <a:p>
            <a:pPr eaLnBrk="1" hangingPunct="1"/>
            <a:r>
              <a:rPr lang="en-US" dirty="0" smtClean="0"/>
              <a:t>Turbine-related bat fatalities</a:t>
            </a:r>
          </a:p>
          <a:p>
            <a:pPr lvl="1"/>
            <a:r>
              <a:rPr lang="en-US" dirty="0" smtClean="0"/>
              <a:t>2003: 400+ turbine fatalities observed in WV</a:t>
            </a:r>
          </a:p>
          <a:p>
            <a:pPr lvl="1" eaLnBrk="1" hangingPunct="1"/>
            <a:r>
              <a:rPr lang="en-US" i="1" dirty="0" smtClean="0"/>
              <a:t>BUT: only </a:t>
            </a:r>
            <a:r>
              <a:rPr lang="en-US" i="1" dirty="0"/>
              <a:t>4</a:t>
            </a:r>
            <a:r>
              <a:rPr lang="en-US" i="1" dirty="0" smtClean="0"/>
              <a:t> Indiana bat fatalities have ever been observed</a:t>
            </a:r>
          </a:p>
          <a:p>
            <a:pPr eaLnBrk="1" hangingPunct="1"/>
            <a:endParaRPr lang="en-US" dirty="0" smtClean="0"/>
          </a:p>
        </p:txBody>
      </p:sp>
      <p:pic>
        <p:nvPicPr>
          <p:cNvPr id="8" name="Picture 2" descr="http://upload.wikimedia.org/wikipedia/commons/thumb/b/bf/Indiana_Bat_FWS.jpg/200px-Indiana_Bat_FW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7802" y="1"/>
            <a:ext cx="1344705"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26893"/>
          <a:stretch/>
        </p:blipFill>
        <p:spPr bwMode="auto">
          <a:xfrm>
            <a:off x="1781296" y="3990697"/>
            <a:ext cx="8864293" cy="2520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5"/>
          <p:cNvSpPr txBox="1">
            <a:spLocks noChangeArrowheads="1"/>
          </p:cNvSpPr>
          <p:nvPr/>
        </p:nvSpPr>
        <p:spPr bwMode="auto">
          <a:xfrm>
            <a:off x="8534400" y="4191000"/>
            <a:ext cx="1600200"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000" dirty="0"/>
              <a:t>WEST 2011: AWEA response to USFWS Wind Energy Guidelines</a:t>
            </a:r>
          </a:p>
        </p:txBody>
      </p:sp>
    </p:spTree>
    <p:extLst>
      <p:ext uri="{BB962C8B-B14F-4D97-AF65-F5344CB8AC3E}">
        <p14:creationId xmlns:p14="http://schemas.microsoft.com/office/powerpoint/2010/main" val="30604865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fatalities in context</a:t>
            </a:r>
            <a:endParaRPr lang="en-US" dirty="0"/>
          </a:p>
        </p:txBody>
      </p:sp>
      <p:sp>
        <p:nvSpPr>
          <p:cNvPr id="3" name="Content Placeholder 2"/>
          <p:cNvSpPr>
            <a:spLocks noGrp="1"/>
          </p:cNvSpPr>
          <p:nvPr>
            <p:ph type="body" idx="1"/>
          </p:nvPr>
        </p:nvSpPr>
        <p:spPr/>
        <p:txBody>
          <a:bodyPr>
            <a:normAutofit/>
          </a:bodyPr>
          <a:lstStyle/>
          <a:p>
            <a:pPr marL="0" indent="0">
              <a:buNone/>
            </a:pPr>
            <a:endParaRPr lang="en-US" sz="3200" i="1" dirty="0" smtClean="0">
              <a:latin typeface="Times"/>
              <a:ea typeface="Times New Roman" pitchFamily="18" charset="0"/>
              <a:cs typeface="Times New Roman" pitchFamily="18" charset="0"/>
            </a:endParaRPr>
          </a:p>
          <a:p>
            <a:pPr marL="0" indent="0">
              <a:buNone/>
            </a:pPr>
            <a:r>
              <a:rPr lang="en-US" sz="3200" i="1" dirty="0" smtClean="0">
                <a:latin typeface="Times"/>
                <a:ea typeface="Times New Roman" pitchFamily="18" charset="0"/>
                <a:cs typeface="Times New Roman" pitchFamily="18" charset="0"/>
              </a:rPr>
              <a:t>A </a:t>
            </a:r>
            <a:r>
              <a:rPr lang="en-US" sz="3200" i="1" dirty="0">
                <a:latin typeface="Times"/>
                <a:ea typeface="Times New Roman" pitchFamily="18" charset="0"/>
                <a:cs typeface="Times New Roman" pitchFamily="18" charset="0"/>
              </a:rPr>
              <a:t>p</a:t>
            </a:r>
            <a:r>
              <a:rPr lang="en-US" sz="3200" i="1" dirty="0" smtClean="0">
                <a:latin typeface="Times"/>
                <a:ea typeface="Times New Roman" pitchFamily="18" charset="0"/>
                <a:cs typeface="Times New Roman" pitchFamily="18" charset="0"/>
              </a:rPr>
              <a:t>opulation-level approach</a:t>
            </a:r>
            <a:endParaRPr lang="en-US" dirty="0" smtClean="0">
              <a:latin typeface="Times"/>
              <a:ea typeface="Times New Roman" pitchFamily="18" charset="0"/>
              <a:cs typeface="Times New Roman" pitchFamily="18" charset="0"/>
            </a:endParaRPr>
          </a:p>
        </p:txBody>
      </p:sp>
      <p:cxnSp>
        <p:nvCxnSpPr>
          <p:cNvPr id="9" name="Straight Connector 8"/>
          <p:cNvCxnSpPr/>
          <p:nvPr/>
        </p:nvCxnSpPr>
        <p:spPr>
          <a:xfrm flipV="1">
            <a:off x="4352193" y="4355068"/>
            <a:ext cx="0" cy="1905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352193" y="6260068"/>
            <a:ext cx="3352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a:off x="4378570" y="4815198"/>
            <a:ext cx="3326424" cy="1378950"/>
          </a:xfrm>
          <a:custGeom>
            <a:avLst/>
            <a:gdLst>
              <a:gd name="connsiteX0" fmla="*/ 0 w 3458172"/>
              <a:gd name="connsiteY0" fmla="*/ 1379515 h 1416334"/>
              <a:gd name="connsiteX1" fmla="*/ 888023 w 3458172"/>
              <a:gd name="connsiteY1" fmla="*/ 1344346 h 1416334"/>
              <a:gd name="connsiteX2" fmla="*/ 1987061 w 3458172"/>
              <a:gd name="connsiteY2" fmla="*/ 728884 h 1416334"/>
              <a:gd name="connsiteX3" fmla="*/ 2708031 w 3458172"/>
              <a:gd name="connsiteY3" fmla="*/ 148592 h 1416334"/>
              <a:gd name="connsiteX4" fmla="*/ 3393831 w 3458172"/>
              <a:gd name="connsiteY4" fmla="*/ 7915 h 1416334"/>
              <a:gd name="connsiteX5" fmla="*/ 3429000 w 3458172"/>
              <a:gd name="connsiteY5" fmla="*/ 16707 h 1416334"/>
              <a:gd name="connsiteX6" fmla="*/ 3429000 w 3458172"/>
              <a:gd name="connsiteY6" fmla="*/ 16707 h 1416334"/>
              <a:gd name="connsiteX7" fmla="*/ 3420208 w 3458172"/>
              <a:gd name="connsiteY7" fmla="*/ 16707 h 1416334"/>
              <a:gd name="connsiteX0" fmla="*/ 0 w 3458172"/>
              <a:gd name="connsiteY0" fmla="*/ 1379515 h 1403683"/>
              <a:gd name="connsiteX1" fmla="*/ 888023 w 3458172"/>
              <a:gd name="connsiteY1" fmla="*/ 1344346 h 1403683"/>
              <a:gd name="connsiteX2" fmla="*/ 1767253 w 3458172"/>
              <a:gd name="connsiteY2" fmla="*/ 948691 h 1403683"/>
              <a:gd name="connsiteX3" fmla="*/ 2708031 w 3458172"/>
              <a:gd name="connsiteY3" fmla="*/ 148592 h 1403683"/>
              <a:gd name="connsiteX4" fmla="*/ 3393831 w 3458172"/>
              <a:gd name="connsiteY4" fmla="*/ 7915 h 1403683"/>
              <a:gd name="connsiteX5" fmla="*/ 3429000 w 3458172"/>
              <a:gd name="connsiteY5" fmla="*/ 16707 h 1403683"/>
              <a:gd name="connsiteX6" fmla="*/ 3429000 w 3458172"/>
              <a:gd name="connsiteY6" fmla="*/ 16707 h 1403683"/>
              <a:gd name="connsiteX7" fmla="*/ 3420208 w 3458172"/>
              <a:gd name="connsiteY7" fmla="*/ 16707 h 1403683"/>
              <a:gd name="connsiteX0" fmla="*/ 0 w 3458172"/>
              <a:gd name="connsiteY0" fmla="*/ 1379515 h 1395950"/>
              <a:gd name="connsiteX1" fmla="*/ 870439 w 3458172"/>
              <a:gd name="connsiteY1" fmla="*/ 1317969 h 1395950"/>
              <a:gd name="connsiteX2" fmla="*/ 1767253 w 3458172"/>
              <a:gd name="connsiteY2" fmla="*/ 948691 h 1395950"/>
              <a:gd name="connsiteX3" fmla="*/ 2708031 w 3458172"/>
              <a:gd name="connsiteY3" fmla="*/ 148592 h 1395950"/>
              <a:gd name="connsiteX4" fmla="*/ 3393831 w 3458172"/>
              <a:gd name="connsiteY4" fmla="*/ 7915 h 1395950"/>
              <a:gd name="connsiteX5" fmla="*/ 3429000 w 3458172"/>
              <a:gd name="connsiteY5" fmla="*/ 16707 h 1395950"/>
              <a:gd name="connsiteX6" fmla="*/ 3429000 w 3458172"/>
              <a:gd name="connsiteY6" fmla="*/ 16707 h 1395950"/>
              <a:gd name="connsiteX7" fmla="*/ 3420208 w 3458172"/>
              <a:gd name="connsiteY7" fmla="*/ 16707 h 1395950"/>
              <a:gd name="connsiteX0" fmla="*/ 0 w 3458172"/>
              <a:gd name="connsiteY0" fmla="*/ 1379515 h 1388206"/>
              <a:gd name="connsiteX1" fmla="*/ 870439 w 3458172"/>
              <a:gd name="connsiteY1" fmla="*/ 1317969 h 1388206"/>
              <a:gd name="connsiteX2" fmla="*/ 1767253 w 3458172"/>
              <a:gd name="connsiteY2" fmla="*/ 948691 h 1388206"/>
              <a:gd name="connsiteX3" fmla="*/ 2708031 w 3458172"/>
              <a:gd name="connsiteY3" fmla="*/ 148592 h 1388206"/>
              <a:gd name="connsiteX4" fmla="*/ 3393831 w 3458172"/>
              <a:gd name="connsiteY4" fmla="*/ 7915 h 1388206"/>
              <a:gd name="connsiteX5" fmla="*/ 3429000 w 3458172"/>
              <a:gd name="connsiteY5" fmla="*/ 16707 h 1388206"/>
              <a:gd name="connsiteX6" fmla="*/ 3429000 w 3458172"/>
              <a:gd name="connsiteY6" fmla="*/ 16707 h 1388206"/>
              <a:gd name="connsiteX7" fmla="*/ 3420208 w 3458172"/>
              <a:gd name="connsiteY7" fmla="*/ 16707 h 1388206"/>
              <a:gd name="connsiteX0" fmla="*/ 0 w 3458172"/>
              <a:gd name="connsiteY0" fmla="*/ 1379515 h 1388206"/>
              <a:gd name="connsiteX1" fmla="*/ 870439 w 3458172"/>
              <a:gd name="connsiteY1" fmla="*/ 1317969 h 1388206"/>
              <a:gd name="connsiteX2" fmla="*/ 1767253 w 3458172"/>
              <a:gd name="connsiteY2" fmla="*/ 948691 h 1388206"/>
              <a:gd name="connsiteX3" fmla="*/ 2708031 w 3458172"/>
              <a:gd name="connsiteY3" fmla="*/ 148592 h 1388206"/>
              <a:gd name="connsiteX4" fmla="*/ 3393831 w 3458172"/>
              <a:gd name="connsiteY4" fmla="*/ 7915 h 1388206"/>
              <a:gd name="connsiteX5" fmla="*/ 3429000 w 3458172"/>
              <a:gd name="connsiteY5" fmla="*/ 16707 h 1388206"/>
              <a:gd name="connsiteX6" fmla="*/ 3429000 w 3458172"/>
              <a:gd name="connsiteY6" fmla="*/ 16707 h 1388206"/>
              <a:gd name="connsiteX0" fmla="*/ 0 w 3458172"/>
              <a:gd name="connsiteY0" fmla="*/ 1379515 h 1388206"/>
              <a:gd name="connsiteX1" fmla="*/ 870439 w 3458172"/>
              <a:gd name="connsiteY1" fmla="*/ 1317969 h 1388206"/>
              <a:gd name="connsiteX2" fmla="*/ 1767253 w 3458172"/>
              <a:gd name="connsiteY2" fmla="*/ 948691 h 1388206"/>
              <a:gd name="connsiteX3" fmla="*/ 2708031 w 3458172"/>
              <a:gd name="connsiteY3" fmla="*/ 148592 h 1388206"/>
              <a:gd name="connsiteX4" fmla="*/ 3393831 w 3458172"/>
              <a:gd name="connsiteY4" fmla="*/ 7915 h 1388206"/>
              <a:gd name="connsiteX5" fmla="*/ 3429000 w 3458172"/>
              <a:gd name="connsiteY5" fmla="*/ 16707 h 1388206"/>
              <a:gd name="connsiteX0" fmla="*/ 0 w 3393831"/>
              <a:gd name="connsiteY0" fmla="*/ 1371600 h 1380291"/>
              <a:gd name="connsiteX1" fmla="*/ 870439 w 3393831"/>
              <a:gd name="connsiteY1" fmla="*/ 1310054 h 1380291"/>
              <a:gd name="connsiteX2" fmla="*/ 1767253 w 3393831"/>
              <a:gd name="connsiteY2" fmla="*/ 940776 h 1380291"/>
              <a:gd name="connsiteX3" fmla="*/ 2708031 w 3393831"/>
              <a:gd name="connsiteY3" fmla="*/ 140677 h 1380291"/>
              <a:gd name="connsiteX4" fmla="*/ 3393831 w 3393831"/>
              <a:gd name="connsiteY4" fmla="*/ 0 h 1380291"/>
              <a:gd name="connsiteX0" fmla="*/ 0 w 3393831"/>
              <a:gd name="connsiteY0" fmla="*/ 1371600 h 1380291"/>
              <a:gd name="connsiteX1" fmla="*/ 870439 w 3393831"/>
              <a:gd name="connsiteY1" fmla="*/ 1310054 h 1380291"/>
              <a:gd name="connsiteX2" fmla="*/ 1767253 w 3393831"/>
              <a:gd name="connsiteY2" fmla="*/ 940776 h 1380291"/>
              <a:gd name="connsiteX3" fmla="*/ 2708031 w 3393831"/>
              <a:gd name="connsiteY3" fmla="*/ 140677 h 1380291"/>
              <a:gd name="connsiteX4" fmla="*/ 3393831 w 3393831"/>
              <a:gd name="connsiteY4" fmla="*/ 0 h 1380291"/>
              <a:gd name="connsiteX0" fmla="*/ 0 w 3393831"/>
              <a:gd name="connsiteY0" fmla="*/ 1371600 h 1381116"/>
              <a:gd name="connsiteX1" fmla="*/ 870439 w 3393831"/>
              <a:gd name="connsiteY1" fmla="*/ 1310054 h 1381116"/>
              <a:gd name="connsiteX2" fmla="*/ 1732084 w 3393831"/>
              <a:gd name="connsiteY2" fmla="*/ 914399 h 1381116"/>
              <a:gd name="connsiteX3" fmla="*/ 2708031 w 3393831"/>
              <a:gd name="connsiteY3" fmla="*/ 140677 h 1381116"/>
              <a:gd name="connsiteX4" fmla="*/ 3393831 w 3393831"/>
              <a:gd name="connsiteY4" fmla="*/ 0 h 1381116"/>
              <a:gd name="connsiteX0" fmla="*/ 0 w 3393831"/>
              <a:gd name="connsiteY0" fmla="*/ 1371600 h 1380557"/>
              <a:gd name="connsiteX1" fmla="*/ 870439 w 3393831"/>
              <a:gd name="connsiteY1" fmla="*/ 1310054 h 1380557"/>
              <a:gd name="connsiteX2" fmla="*/ 1635369 w 3393831"/>
              <a:gd name="connsiteY2" fmla="*/ 931984 h 1380557"/>
              <a:gd name="connsiteX3" fmla="*/ 2708031 w 3393831"/>
              <a:gd name="connsiteY3" fmla="*/ 140677 h 1380557"/>
              <a:gd name="connsiteX4" fmla="*/ 3393831 w 3393831"/>
              <a:gd name="connsiteY4" fmla="*/ 0 h 1380557"/>
              <a:gd name="connsiteX0" fmla="*/ 0 w 3393831"/>
              <a:gd name="connsiteY0" fmla="*/ 1371600 h 1378950"/>
              <a:gd name="connsiteX1" fmla="*/ 808893 w 3393831"/>
              <a:gd name="connsiteY1" fmla="*/ 1301262 h 1378950"/>
              <a:gd name="connsiteX2" fmla="*/ 1635369 w 3393831"/>
              <a:gd name="connsiteY2" fmla="*/ 931984 h 1378950"/>
              <a:gd name="connsiteX3" fmla="*/ 2708031 w 3393831"/>
              <a:gd name="connsiteY3" fmla="*/ 140677 h 1378950"/>
              <a:gd name="connsiteX4" fmla="*/ 3393831 w 3393831"/>
              <a:gd name="connsiteY4" fmla="*/ 0 h 1378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831" h="1378950">
                <a:moveTo>
                  <a:pt x="0" y="1371600"/>
                </a:moveTo>
                <a:cubicBezTo>
                  <a:pt x="278423" y="1390650"/>
                  <a:pt x="536331" y="1374531"/>
                  <a:pt x="808893" y="1301262"/>
                </a:cubicBezTo>
                <a:cubicBezTo>
                  <a:pt x="1081455" y="1227993"/>
                  <a:pt x="1318846" y="1125415"/>
                  <a:pt x="1635369" y="931984"/>
                </a:cubicBezTo>
                <a:cubicBezTo>
                  <a:pt x="1951892" y="738553"/>
                  <a:pt x="2414954" y="296008"/>
                  <a:pt x="2708031" y="140677"/>
                </a:cubicBezTo>
                <a:cubicBezTo>
                  <a:pt x="3001108" y="-14654"/>
                  <a:pt x="3212124" y="4396"/>
                  <a:pt x="3393831" y="0"/>
                </a:cubicBezTo>
              </a:path>
            </a:pathLst>
          </a:cu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p:cNvSpPr txBox="1"/>
          <p:nvPr/>
        </p:nvSpPr>
        <p:spPr>
          <a:xfrm>
            <a:off x="5181600" y="6248400"/>
            <a:ext cx="1947456" cy="369332"/>
          </a:xfrm>
          <a:prstGeom prst="rect">
            <a:avLst/>
          </a:prstGeom>
          <a:noFill/>
        </p:spPr>
        <p:txBody>
          <a:bodyPr wrap="none" rtlCol="0">
            <a:spAutoFit/>
          </a:bodyPr>
          <a:lstStyle/>
          <a:p>
            <a:r>
              <a:rPr lang="en-US" dirty="0"/>
              <a:t>Years from present</a:t>
            </a:r>
          </a:p>
        </p:txBody>
      </p:sp>
      <p:sp>
        <p:nvSpPr>
          <p:cNvPr id="14" name="TextBox 13"/>
          <p:cNvSpPr txBox="1"/>
          <p:nvPr/>
        </p:nvSpPr>
        <p:spPr>
          <a:xfrm rot="16200000">
            <a:off x="3315536" y="4887606"/>
            <a:ext cx="1195647" cy="646331"/>
          </a:xfrm>
          <a:prstGeom prst="rect">
            <a:avLst/>
          </a:prstGeom>
          <a:noFill/>
        </p:spPr>
        <p:txBody>
          <a:bodyPr wrap="none" rtlCol="0">
            <a:spAutoFit/>
          </a:bodyPr>
          <a:lstStyle/>
          <a:p>
            <a:pPr algn="ctr"/>
            <a:r>
              <a:rPr lang="en-US" dirty="0"/>
              <a:t>Probability</a:t>
            </a:r>
          </a:p>
          <a:p>
            <a:pPr algn="ctr"/>
            <a:r>
              <a:rPr lang="en-US" dirty="0"/>
              <a:t>of decline</a:t>
            </a:r>
          </a:p>
        </p:txBody>
      </p:sp>
      <p:sp>
        <p:nvSpPr>
          <p:cNvPr id="10" name="Freeform 9"/>
          <p:cNvSpPr/>
          <p:nvPr/>
        </p:nvSpPr>
        <p:spPr>
          <a:xfrm>
            <a:off x="4419600" y="3886201"/>
            <a:ext cx="3285393" cy="2273065"/>
          </a:xfrm>
          <a:custGeom>
            <a:avLst/>
            <a:gdLst>
              <a:gd name="connsiteX0" fmla="*/ 0 w 3458172"/>
              <a:gd name="connsiteY0" fmla="*/ 1379515 h 1416334"/>
              <a:gd name="connsiteX1" fmla="*/ 888023 w 3458172"/>
              <a:gd name="connsiteY1" fmla="*/ 1344346 h 1416334"/>
              <a:gd name="connsiteX2" fmla="*/ 1987061 w 3458172"/>
              <a:gd name="connsiteY2" fmla="*/ 728884 h 1416334"/>
              <a:gd name="connsiteX3" fmla="*/ 2708031 w 3458172"/>
              <a:gd name="connsiteY3" fmla="*/ 148592 h 1416334"/>
              <a:gd name="connsiteX4" fmla="*/ 3393831 w 3458172"/>
              <a:gd name="connsiteY4" fmla="*/ 7915 h 1416334"/>
              <a:gd name="connsiteX5" fmla="*/ 3429000 w 3458172"/>
              <a:gd name="connsiteY5" fmla="*/ 16707 h 1416334"/>
              <a:gd name="connsiteX6" fmla="*/ 3429000 w 3458172"/>
              <a:gd name="connsiteY6" fmla="*/ 16707 h 1416334"/>
              <a:gd name="connsiteX7" fmla="*/ 3420208 w 3458172"/>
              <a:gd name="connsiteY7" fmla="*/ 16707 h 1416334"/>
              <a:gd name="connsiteX0" fmla="*/ 0 w 3458172"/>
              <a:gd name="connsiteY0" fmla="*/ 1379515 h 1403683"/>
              <a:gd name="connsiteX1" fmla="*/ 888023 w 3458172"/>
              <a:gd name="connsiteY1" fmla="*/ 1344346 h 1403683"/>
              <a:gd name="connsiteX2" fmla="*/ 1767253 w 3458172"/>
              <a:gd name="connsiteY2" fmla="*/ 948691 h 1403683"/>
              <a:gd name="connsiteX3" fmla="*/ 2708031 w 3458172"/>
              <a:gd name="connsiteY3" fmla="*/ 148592 h 1403683"/>
              <a:gd name="connsiteX4" fmla="*/ 3393831 w 3458172"/>
              <a:gd name="connsiteY4" fmla="*/ 7915 h 1403683"/>
              <a:gd name="connsiteX5" fmla="*/ 3429000 w 3458172"/>
              <a:gd name="connsiteY5" fmla="*/ 16707 h 1403683"/>
              <a:gd name="connsiteX6" fmla="*/ 3429000 w 3458172"/>
              <a:gd name="connsiteY6" fmla="*/ 16707 h 1403683"/>
              <a:gd name="connsiteX7" fmla="*/ 3420208 w 3458172"/>
              <a:gd name="connsiteY7" fmla="*/ 16707 h 1403683"/>
              <a:gd name="connsiteX0" fmla="*/ 0 w 3458172"/>
              <a:gd name="connsiteY0" fmla="*/ 1379515 h 1395950"/>
              <a:gd name="connsiteX1" fmla="*/ 870439 w 3458172"/>
              <a:gd name="connsiteY1" fmla="*/ 1317969 h 1395950"/>
              <a:gd name="connsiteX2" fmla="*/ 1767253 w 3458172"/>
              <a:gd name="connsiteY2" fmla="*/ 948691 h 1395950"/>
              <a:gd name="connsiteX3" fmla="*/ 2708031 w 3458172"/>
              <a:gd name="connsiteY3" fmla="*/ 148592 h 1395950"/>
              <a:gd name="connsiteX4" fmla="*/ 3393831 w 3458172"/>
              <a:gd name="connsiteY4" fmla="*/ 7915 h 1395950"/>
              <a:gd name="connsiteX5" fmla="*/ 3429000 w 3458172"/>
              <a:gd name="connsiteY5" fmla="*/ 16707 h 1395950"/>
              <a:gd name="connsiteX6" fmla="*/ 3429000 w 3458172"/>
              <a:gd name="connsiteY6" fmla="*/ 16707 h 1395950"/>
              <a:gd name="connsiteX7" fmla="*/ 3420208 w 3458172"/>
              <a:gd name="connsiteY7" fmla="*/ 16707 h 1395950"/>
              <a:gd name="connsiteX0" fmla="*/ 0 w 3458172"/>
              <a:gd name="connsiteY0" fmla="*/ 1379515 h 1388206"/>
              <a:gd name="connsiteX1" fmla="*/ 870439 w 3458172"/>
              <a:gd name="connsiteY1" fmla="*/ 1317969 h 1388206"/>
              <a:gd name="connsiteX2" fmla="*/ 1767253 w 3458172"/>
              <a:gd name="connsiteY2" fmla="*/ 948691 h 1388206"/>
              <a:gd name="connsiteX3" fmla="*/ 2708031 w 3458172"/>
              <a:gd name="connsiteY3" fmla="*/ 148592 h 1388206"/>
              <a:gd name="connsiteX4" fmla="*/ 3393831 w 3458172"/>
              <a:gd name="connsiteY4" fmla="*/ 7915 h 1388206"/>
              <a:gd name="connsiteX5" fmla="*/ 3429000 w 3458172"/>
              <a:gd name="connsiteY5" fmla="*/ 16707 h 1388206"/>
              <a:gd name="connsiteX6" fmla="*/ 3429000 w 3458172"/>
              <a:gd name="connsiteY6" fmla="*/ 16707 h 1388206"/>
              <a:gd name="connsiteX7" fmla="*/ 3420208 w 3458172"/>
              <a:gd name="connsiteY7" fmla="*/ 16707 h 1388206"/>
              <a:gd name="connsiteX0" fmla="*/ 0 w 3458172"/>
              <a:gd name="connsiteY0" fmla="*/ 1379515 h 1388206"/>
              <a:gd name="connsiteX1" fmla="*/ 870439 w 3458172"/>
              <a:gd name="connsiteY1" fmla="*/ 1317969 h 1388206"/>
              <a:gd name="connsiteX2" fmla="*/ 1767253 w 3458172"/>
              <a:gd name="connsiteY2" fmla="*/ 948691 h 1388206"/>
              <a:gd name="connsiteX3" fmla="*/ 2708031 w 3458172"/>
              <a:gd name="connsiteY3" fmla="*/ 148592 h 1388206"/>
              <a:gd name="connsiteX4" fmla="*/ 3393831 w 3458172"/>
              <a:gd name="connsiteY4" fmla="*/ 7915 h 1388206"/>
              <a:gd name="connsiteX5" fmla="*/ 3429000 w 3458172"/>
              <a:gd name="connsiteY5" fmla="*/ 16707 h 1388206"/>
              <a:gd name="connsiteX6" fmla="*/ 3429000 w 3458172"/>
              <a:gd name="connsiteY6" fmla="*/ 16707 h 1388206"/>
              <a:gd name="connsiteX0" fmla="*/ 0 w 3458172"/>
              <a:gd name="connsiteY0" fmla="*/ 1379515 h 1388206"/>
              <a:gd name="connsiteX1" fmla="*/ 870439 w 3458172"/>
              <a:gd name="connsiteY1" fmla="*/ 1317969 h 1388206"/>
              <a:gd name="connsiteX2" fmla="*/ 1767253 w 3458172"/>
              <a:gd name="connsiteY2" fmla="*/ 948691 h 1388206"/>
              <a:gd name="connsiteX3" fmla="*/ 2708031 w 3458172"/>
              <a:gd name="connsiteY3" fmla="*/ 148592 h 1388206"/>
              <a:gd name="connsiteX4" fmla="*/ 3393831 w 3458172"/>
              <a:gd name="connsiteY4" fmla="*/ 7915 h 1388206"/>
              <a:gd name="connsiteX5" fmla="*/ 3429000 w 3458172"/>
              <a:gd name="connsiteY5" fmla="*/ 16707 h 1388206"/>
              <a:gd name="connsiteX0" fmla="*/ 0 w 3393831"/>
              <a:gd name="connsiteY0" fmla="*/ 1371600 h 1380291"/>
              <a:gd name="connsiteX1" fmla="*/ 870439 w 3393831"/>
              <a:gd name="connsiteY1" fmla="*/ 1310054 h 1380291"/>
              <a:gd name="connsiteX2" fmla="*/ 1767253 w 3393831"/>
              <a:gd name="connsiteY2" fmla="*/ 940776 h 1380291"/>
              <a:gd name="connsiteX3" fmla="*/ 2708031 w 3393831"/>
              <a:gd name="connsiteY3" fmla="*/ 140677 h 1380291"/>
              <a:gd name="connsiteX4" fmla="*/ 3393831 w 3393831"/>
              <a:gd name="connsiteY4" fmla="*/ 0 h 1380291"/>
              <a:gd name="connsiteX0" fmla="*/ 0 w 3393831"/>
              <a:gd name="connsiteY0" fmla="*/ 1371600 h 1380291"/>
              <a:gd name="connsiteX1" fmla="*/ 870439 w 3393831"/>
              <a:gd name="connsiteY1" fmla="*/ 1310054 h 1380291"/>
              <a:gd name="connsiteX2" fmla="*/ 1767253 w 3393831"/>
              <a:gd name="connsiteY2" fmla="*/ 940776 h 1380291"/>
              <a:gd name="connsiteX3" fmla="*/ 2708031 w 3393831"/>
              <a:gd name="connsiteY3" fmla="*/ 140677 h 1380291"/>
              <a:gd name="connsiteX4" fmla="*/ 3393831 w 3393831"/>
              <a:gd name="connsiteY4" fmla="*/ 0 h 1380291"/>
              <a:gd name="connsiteX0" fmla="*/ 0 w 3393831"/>
              <a:gd name="connsiteY0" fmla="*/ 1371600 h 1381116"/>
              <a:gd name="connsiteX1" fmla="*/ 870439 w 3393831"/>
              <a:gd name="connsiteY1" fmla="*/ 1310054 h 1381116"/>
              <a:gd name="connsiteX2" fmla="*/ 1732084 w 3393831"/>
              <a:gd name="connsiteY2" fmla="*/ 914399 h 1381116"/>
              <a:gd name="connsiteX3" fmla="*/ 2708031 w 3393831"/>
              <a:gd name="connsiteY3" fmla="*/ 140677 h 1381116"/>
              <a:gd name="connsiteX4" fmla="*/ 3393831 w 3393831"/>
              <a:gd name="connsiteY4" fmla="*/ 0 h 1381116"/>
              <a:gd name="connsiteX0" fmla="*/ 0 w 3393831"/>
              <a:gd name="connsiteY0" fmla="*/ 1371600 h 1380557"/>
              <a:gd name="connsiteX1" fmla="*/ 870439 w 3393831"/>
              <a:gd name="connsiteY1" fmla="*/ 1310054 h 1380557"/>
              <a:gd name="connsiteX2" fmla="*/ 1635369 w 3393831"/>
              <a:gd name="connsiteY2" fmla="*/ 931984 h 1380557"/>
              <a:gd name="connsiteX3" fmla="*/ 2708031 w 3393831"/>
              <a:gd name="connsiteY3" fmla="*/ 140677 h 1380557"/>
              <a:gd name="connsiteX4" fmla="*/ 3393831 w 3393831"/>
              <a:gd name="connsiteY4" fmla="*/ 0 h 1380557"/>
              <a:gd name="connsiteX0" fmla="*/ 0 w 3393831"/>
              <a:gd name="connsiteY0" fmla="*/ 1371600 h 1378950"/>
              <a:gd name="connsiteX1" fmla="*/ 808893 w 3393831"/>
              <a:gd name="connsiteY1" fmla="*/ 1301262 h 1378950"/>
              <a:gd name="connsiteX2" fmla="*/ 1635369 w 3393831"/>
              <a:gd name="connsiteY2" fmla="*/ 931984 h 1378950"/>
              <a:gd name="connsiteX3" fmla="*/ 2708031 w 3393831"/>
              <a:gd name="connsiteY3" fmla="*/ 140677 h 1378950"/>
              <a:gd name="connsiteX4" fmla="*/ 3393831 w 3393831"/>
              <a:gd name="connsiteY4" fmla="*/ 0 h 1378950"/>
              <a:gd name="connsiteX0" fmla="*/ 0 w 3428816"/>
              <a:gd name="connsiteY0" fmla="*/ 1413726 h 1417708"/>
              <a:gd name="connsiteX1" fmla="*/ 843878 w 3428816"/>
              <a:gd name="connsiteY1" fmla="*/ 1301262 h 1417708"/>
              <a:gd name="connsiteX2" fmla="*/ 1670354 w 3428816"/>
              <a:gd name="connsiteY2" fmla="*/ 931984 h 1417708"/>
              <a:gd name="connsiteX3" fmla="*/ 2743016 w 3428816"/>
              <a:gd name="connsiteY3" fmla="*/ 140677 h 1417708"/>
              <a:gd name="connsiteX4" fmla="*/ 3428816 w 3428816"/>
              <a:gd name="connsiteY4" fmla="*/ 0 h 1417708"/>
              <a:gd name="connsiteX0" fmla="*/ 0 w 3393832"/>
              <a:gd name="connsiteY0" fmla="*/ 1413726 h 1417708"/>
              <a:gd name="connsiteX1" fmla="*/ 808894 w 3393832"/>
              <a:gd name="connsiteY1" fmla="*/ 1301262 h 1417708"/>
              <a:gd name="connsiteX2" fmla="*/ 1635370 w 3393832"/>
              <a:gd name="connsiteY2" fmla="*/ 931984 h 1417708"/>
              <a:gd name="connsiteX3" fmla="*/ 2708032 w 3393832"/>
              <a:gd name="connsiteY3" fmla="*/ 140677 h 1417708"/>
              <a:gd name="connsiteX4" fmla="*/ 3393832 w 3393832"/>
              <a:gd name="connsiteY4" fmla="*/ 0 h 1417708"/>
              <a:gd name="connsiteX0" fmla="*/ 0 w 3393832"/>
              <a:gd name="connsiteY0" fmla="*/ 1413726 h 1413726"/>
              <a:gd name="connsiteX1" fmla="*/ 808894 w 3393832"/>
              <a:gd name="connsiteY1" fmla="*/ 1301262 h 1413726"/>
              <a:gd name="connsiteX2" fmla="*/ 1635370 w 3393832"/>
              <a:gd name="connsiteY2" fmla="*/ 931984 h 1413726"/>
              <a:gd name="connsiteX3" fmla="*/ 2708032 w 3393832"/>
              <a:gd name="connsiteY3" fmla="*/ 140677 h 1413726"/>
              <a:gd name="connsiteX4" fmla="*/ 3393832 w 3393832"/>
              <a:gd name="connsiteY4" fmla="*/ 0 h 1413726"/>
              <a:gd name="connsiteX0" fmla="*/ 0 w 3393832"/>
              <a:gd name="connsiteY0" fmla="*/ 1413726 h 1413726"/>
              <a:gd name="connsiteX1" fmla="*/ 983816 w 3393832"/>
              <a:gd name="connsiteY1" fmla="*/ 1217009 h 1413726"/>
              <a:gd name="connsiteX2" fmla="*/ 1635370 w 3393832"/>
              <a:gd name="connsiteY2" fmla="*/ 931984 h 1413726"/>
              <a:gd name="connsiteX3" fmla="*/ 2708032 w 3393832"/>
              <a:gd name="connsiteY3" fmla="*/ 140677 h 1413726"/>
              <a:gd name="connsiteX4" fmla="*/ 3393832 w 3393832"/>
              <a:gd name="connsiteY4" fmla="*/ 0 h 1413726"/>
              <a:gd name="connsiteX0" fmla="*/ 0 w 3393832"/>
              <a:gd name="connsiteY0" fmla="*/ 1413726 h 1413726"/>
              <a:gd name="connsiteX1" fmla="*/ 983816 w 3393832"/>
              <a:gd name="connsiteY1" fmla="*/ 1217009 h 1413726"/>
              <a:gd name="connsiteX2" fmla="*/ 1845277 w 3393832"/>
              <a:gd name="connsiteY2" fmla="*/ 710820 h 1413726"/>
              <a:gd name="connsiteX3" fmla="*/ 2708032 w 3393832"/>
              <a:gd name="connsiteY3" fmla="*/ 140677 h 1413726"/>
              <a:gd name="connsiteX4" fmla="*/ 3393832 w 3393832"/>
              <a:gd name="connsiteY4" fmla="*/ 0 h 1413726"/>
              <a:gd name="connsiteX0" fmla="*/ 0 w 3393832"/>
              <a:gd name="connsiteY0" fmla="*/ 1413726 h 1413726"/>
              <a:gd name="connsiteX1" fmla="*/ 983816 w 3393832"/>
              <a:gd name="connsiteY1" fmla="*/ 1217009 h 1413726"/>
              <a:gd name="connsiteX2" fmla="*/ 1845277 w 3393832"/>
              <a:gd name="connsiteY2" fmla="*/ 710820 h 1413726"/>
              <a:gd name="connsiteX3" fmla="*/ 2778001 w 3393832"/>
              <a:gd name="connsiteY3" fmla="*/ 130146 h 1413726"/>
              <a:gd name="connsiteX4" fmla="*/ 3393832 w 3393832"/>
              <a:gd name="connsiteY4" fmla="*/ 0 h 1413726"/>
              <a:gd name="connsiteX0" fmla="*/ 0 w 3393832"/>
              <a:gd name="connsiteY0" fmla="*/ 1413726 h 1413726"/>
              <a:gd name="connsiteX1" fmla="*/ 983816 w 3393832"/>
              <a:gd name="connsiteY1" fmla="*/ 1217009 h 1413726"/>
              <a:gd name="connsiteX2" fmla="*/ 1845277 w 3393832"/>
              <a:gd name="connsiteY2" fmla="*/ 710820 h 1413726"/>
              <a:gd name="connsiteX3" fmla="*/ 2638064 w 3393832"/>
              <a:gd name="connsiteY3" fmla="*/ 172272 h 1413726"/>
              <a:gd name="connsiteX4" fmla="*/ 3393832 w 3393832"/>
              <a:gd name="connsiteY4" fmla="*/ 0 h 1413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832" h="1413726">
                <a:moveTo>
                  <a:pt x="0" y="1413726"/>
                </a:moveTo>
                <a:cubicBezTo>
                  <a:pt x="313407" y="1390650"/>
                  <a:pt x="676270" y="1334160"/>
                  <a:pt x="983816" y="1217009"/>
                </a:cubicBezTo>
                <a:cubicBezTo>
                  <a:pt x="1291362" y="1099858"/>
                  <a:pt x="1569569" y="884943"/>
                  <a:pt x="1845277" y="710820"/>
                </a:cubicBezTo>
                <a:cubicBezTo>
                  <a:pt x="2120985" y="536697"/>
                  <a:pt x="2344987" y="327603"/>
                  <a:pt x="2638064" y="172272"/>
                </a:cubicBezTo>
                <a:cubicBezTo>
                  <a:pt x="2931141" y="16941"/>
                  <a:pt x="3212125" y="4396"/>
                  <a:pt x="3393832" y="0"/>
                </a:cubicBezTo>
              </a:path>
            </a:pathLst>
          </a:cu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p:cNvSpPr txBox="1"/>
          <p:nvPr/>
        </p:nvSpPr>
        <p:spPr>
          <a:xfrm>
            <a:off x="7772400" y="3810000"/>
            <a:ext cx="1905000" cy="369332"/>
          </a:xfrm>
          <a:prstGeom prst="rect">
            <a:avLst/>
          </a:prstGeom>
          <a:noFill/>
        </p:spPr>
        <p:txBody>
          <a:bodyPr wrap="square" rtlCol="0">
            <a:spAutoFit/>
          </a:bodyPr>
          <a:lstStyle/>
          <a:p>
            <a:r>
              <a:rPr lang="en-US" dirty="0"/>
              <a:t>With wind farms</a:t>
            </a:r>
          </a:p>
        </p:txBody>
      </p:sp>
      <p:sp>
        <p:nvSpPr>
          <p:cNvPr id="15" name="TextBox 14"/>
          <p:cNvSpPr txBox="1"/>
          <p:nvPr/>
        </p:nvSpPr>
        <p:spPr>
          <a:xfrm>
            <a:off x="7772400" y="4659868"/>
            <a:ext cx="2286000" cy="369332"/>
          </a:xfrm>
          <a:prstGeom prst="rect">
            <a:avLst/>
          </a:prstGeom>
          <a:noFill/>
        </p:spPr>
        <p:txBody>
          <a:bodyPr wrap="square" rtlCol="0">
            <a:spAutoFit/>
          </a:bodyPr>
          <a:lstStyle/>
          <a:p>
            <a:r>
              <a:rPr lang="en-US" dirty="0"/>
              <a:t>Without wind farms</a:t>
            </a:r>
          </a:p>
        </p:txBody>
      </p:sp>
      <p:pic>
        <p:nvPicPr>
          <p:cNvPr id="16" name="Picture 2" descr="http://upload.wikimedia.org/wikipedia/commons/thumb/b/bf/Indiana_Bat_FWS.jpg/200px-Indiana_Bat_FW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7802" y="1"/>
            <a:ext cx="1344705"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629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2224</TotalTime>
  <Words>3618</Words>
  <Application>Microsoft Office PowerPoint</Application>
  <PresentationFormat>Widescreen</PresentationFormat>
  <Paragraphs>332</Paragraphs>
  <Slides>31</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Showcard Gothic</vt:lpstr>
      <vt:lpstr>Times</vt:lpstr>
      <vt:lpstr>Times New Roman</vt:lpstr>
      <vt:lpstr>Trebuchet MS</vt:lpstr>
      <vt:lpstr>Office Theme</vt:lpstr>
      <vt:lpstr>  Advancing conservation with Bad Data! </vt:lpstr>
      <vt:lpstr>Bringing giant tortoises back to Espanola island, Galapagos  </vt:lpstr>
      <vt:lpstr>Espanola data: the good and the bad</vt:lpstr>
      <vt:lpstr>“Hacking” a solution</vt:lpstr>
      <vt:lpstr>PowerPoint Presentation</vt:lpstr>
      <vt:lpstr>PowerPoint Presentation</vt:lpstr>
      <vt:lpstr>Assessing Population-level Risks of Wind Power Development for the Indiana bat (Myotis sodalis)</vt:lpstr>
      <vt:lpstr>Wind power and bats</vt:lpstr>
      <vt:lpstr>Putting fatalities in context</vt:lpstr>
      <vt:lpstr>Indiana bat: background</vt:lpstr>
      <vt:lpstr>PowerPoint Presentation</vt:lpstr>
      <vt:lpstr>Focus on fall migration</vt:lpstr>
      <vt:lpstr>Regional hardwood forest availability</vt:lpstr>
      <vt:lpstr>Regional forest/field edge density</vt:lpstr>
      <vt:lpstr>Forest age</vt:lpstr>
      <vt:lpstr>Regional wetland density</vt:lpstr>
      <vt:lpstr>Regional stream density</vt:lpstr>
      <vt:lpstr>Diversity of foraging habitat</vt:lpstr>
      <vt:lpstr>Distance from Hibernacula</vt:lpstr>
      <vt:lpstr>Inferred summer roost sites</vt:lpstr>
      <vt:lpstr>Inferred summer roost sites</vt:lpstr>
      <vt:lpstr>Inferred summer roost sites</vt:lpstr>
      <vt:lpstr>Map of “resistance” to bat movement</vt:lpstr>
      <vt:lpstr>3) Infer density of migrating bats</vt:lpstr>
      <vt:lpstr>3) Infer density of migrating bats</vt:lpstr>
      <vt:lpstr>High impact site?</vt:lpstr>
      <vt:lpstr>4) Estimate % killed by wind farms</vt:lpstr>
      <vt:lpstr>Projected population-level impact of wind farms, risk of 95% decline</vt:lpstr>
      <vt:lpstr>Risk to Indiana bats under future wind development</vt:lpstr>
      <vt:lpstr>PowerPoint Presentation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Shoemaker, Kevin</dc:creator>
  <cp:lastModifiedBy>Shoemaker, Kevin</cp:lastModifiedBy>
  <cp:revision>39</cp:revision>
  <cp:lastPrinted>2015-12-01T17:41:13Z</cp:lastPrinted>
  <dcterms:created xsi:type="dcterms:W3CDTF">2015-11-30T19:06:29Z</dcterms:created>
  <dcterms:modified xsi:type="dcterms:W3CDTF">2018-12-06T19:29:41Z</dcterms:modified>
</cp:coreProperties>
</file>